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6" r:id="rId3"/>
    <p:sldId id="285" r:id="rId4"/>
    <p:sldId id="1018" r:id="rId5"/>
    <p:sldId id="1027" r:id="rId6"/>
    <p:sldId id="1028" r:id="rId7"/>
    <p:sldId id="1076" r:id="rId8"/>
    <p:sldId id="1042" r:id="rId9"/>
    <p:sldId id="968" r:id="rId10"/>
    <p:sldId id="571" r:id="rId11"/>
    <p:sldId id="275" r:id="rId12"/>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3" d="100"/>
          <a:sy n="163" d="100"/>
        </p:scale>
        <p:origin x="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B855B-85F8-4DB3-A6D8-8485A554F723}" type="datetimeFigureOut">
              <a:rPr lang="LID4096" smtClean="0"/>
              <a:t>12/04/2025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3B98C-67E6-4517-BC4D-D120194A6122}" type="slidenum">
              <a:rPr lang="LID4096" smtClean="0"/>
              <a:t>‹#›</a:t>
            </a:fld>
            <a:endParaRPr lang="LID4096"/>
          </a:p>
        </p:txBody>
      </p:sp>
    </p:spTree>
    <p:extLst>
      <p:ext uri="{BB962C8B-B14F-4D97-AF65-F5344CB8AC3E}">
        <p14:creationId xmlns:p14="http://schemas.microsoft.com/office/powerpoint/2010/main" val="36731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843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673100"/>
            <a:ext cx="6996113" cy="3937000"/>
          </a:xfrm>
        </p:spPr>
      </p:sp>
      <p:sp>
        <p:nvSpPr>
          <p:cNvPr id="3" name="Notizenplatzhalter 2"/>
          <p:cNvSpPr>
            <a:spLocks noGrp="1"/>
          </p:cNvSpPr>
          <p:nvPr>
            <p:ph type="body" idx="1"/>
          </p:nvPr>
        </p:nvSpPr>
        <p:spPr/>
        <p:txBody>
          <a:bodyPr/>
          <a:lstStyle/>
          <a:p>
            <a:r>
              <a:rPr lang="de-CH" dirty="0"/>
              <a:t>https://www.vecteezy.com/vector-art/27117761-model-of-carbon-dioxide-co2-molecule-and-chemical-formulas-geometric-structures-and-illustration-on-white-background-educational-and-study-content-of-chimestry-students-vector-illustration</a:t>
            </a:r>
            <a:endParaRPr lang="en-CH" dirty="0"/>
          </a:p>
        </p:txBody>
      </p:sp>
      <p:sp>
        <p:nvSpPr>
          <p:cNvPr id="4" name="Kopfzeilenplatzhalt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NAME EVENT / NAME PRESENTATION</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Datumsplatzhalter 4"/>
          <p:cNvSpPr>
            <a:spLocks noGrp="1"/>
          </p:cNvSpPr>
          <p:nvPr>
            <p:ph type="dt" idx="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3B9203-7A45-FC4F-A2CD-BB78943AE561}" type="datetime1">
              <a:rPr kumimoji="0" lang="fr-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04.12.2025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ußzeilenplatzhalter 5"/>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Speaker</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Foliennummernplatzhalter 6"/>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261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673100"/>
            <a:ext cx="6996113" cy="3937000"/>
          </a:xfrm>
        </p:spPr>
      </p:sp>
      <p:sp>
        <p:nvSpPr>
          <p:cNvPr id="3" name="Notizenplatzhalter 2"/>
          <p:cNvSpPr>
            <a:spLocks noGrp="1"/>
          </p:cNvSpPr>
          <p:nvPr>
            <p:ph type="body" idx="1"/>
          </p:nvPr>
        </p:nvSpPr>
        <p:spPr/>
        <p:txBody>
          <a:bodyPr/>
          <a:lstStyle/>
          <a:p>
            <a:r>
              <a:rPr lang="de-CH" dirty="0"/>
              <a:t>https://ecochain.com/blog/the-criteria-for-high-standard-carbon-offsetting-projects/</a:t>
            </a:r>
            <a:endParaRPr lang="en-CH" dirty="0"/>
          </a:p>
        </p:txBody>
      </p:sp>
      <p:sp>
        <p:nvSpPr>
          <p:cNvPr id="4" name="Kopfzeilenplatzhalt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NAME EVENT / NAME PRESENTATION</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Datumsplatzhalter 4"/>
          <p:cNvSpPr>
            <a:spLocks noGrp="1"/>
          </p:cNvSpPr>
          <p:nvPr>
            <p:ph type="dt" idx="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3B9203-7A45-FC4F-A2CD-BB78943AE561}" type="datetime1">
              <a:rPr kumimoji="0" lang="fr-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04.12.2025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ußzeilenplatzhalter 5"/>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Speaker</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Foliennummernplatzhalter 6"/>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605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673100"/>
            <a:ext cx="6996113" cy="3937000"/>
          </a:xfrm>
        </p:spPr>
      </p:sp>
      <p:sp>
        <p:nvSpPr>
          <p:cNvPr id="3" name="Notizenplatzhalter 2"/>
          <p:cNvSpPr>
            <a:spLocks noGrp="1"/>
          </p:cNvSpPr>
          <p:nvPr>
            <p:ph type="body" idx="1"/>
          </p:nvPr>
        </p:nvSpPr>
        <p:spPr/>
        <p:txBody>
          <a:bodyPr/>
          <a:lstStyle/>
          <a:p>
            <a:r>
              <a:rPr lang="de-CH" dirty="0"/>
              <a:t>https://ecochain.com/blog/the-criteria-for-high-standard-carbon-offsetting-projects/</a:t>
            </a:r>
            <a:endParaRPr lang="en-CH" dirty="0"/>
          </a:p>
        </p:txBody>
      </p:sp>
      <p:sp>
        <p:nvSpPr>
          <p:cNvPr id="4" name="Kopfzeilenplatzhalt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NAME EVENT / NAME PRESENTATION</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Datumsplatzhalter 4"/>
          <p:cNvSpPr>
            <a:spLocks noGrp="1"/>
          </p:cNvSpPr>
          <p:nvPr>
            <p:ph type="dt" idx="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3B9203-7A45-FC4F-A2CD-BB78943AE561}" type="datetime1">
              <a:rPr kumimoji="0" lang="fr-CH"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04.12.2025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Fußzeilenplatzhalter 5"/>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Speaker</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Foliennummernplatzhalter 6"/>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542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a TOA perspective, the</a:t>
            </a:r>
          </a:p>
          <a:p>
            <a:r>
              <a:rPr lang="en-US" sz="1200" b="0" i="0" u="none" strike="noStrike" kern="1200" baseline="0" dirty="0">
                <a:solidFill>
                  <a:schemeClr val="tx1"/>
                </a:solidFill>
                <a:latin typeface="+mn-lt"/>
                <a:ea typeface="+mn-ea"/>
                <a:cs typeface="+mn-cs"/>
              </a:rPr>
              <a:t>surface albedo and water </a:t>
            </a:r>
            <a:r>
              <a:rPr lang="en-US" sz="1200" b="0" i="0" u="none" strike="noStrike" kern="1200" baseline="0" dirty="0" err="1">
                <a:solidFill>
                  <a:schemeClr val="tx1"/>
                </a:solidFill>
                <a:latin typeface="+mn-lt"/>
                <a:ea typeface="+mn-ea"/>
                <a:cs typeface="+mn-cs"/>
              </a:rPr>
              <a:t>vapour</a:t>
            </a:r>
            <a:r>
              <a:rPr lang="en-US" sz="1200" b="0" i="0" u="none" strike="noStrike" kern="1200" baseline="0" dirty="0">
                <a:solidFill>
                  <a:schemeClr val="tx1"/>
                </a:solidFill>
                <a:latin typeface="+mn-lt"/>
                <a:ea typeface="+mn-ea"/>
                <a:cs typeface="+mn-cs"/>
              </a:rPr>
              <a:t> feedbacks contribute to stronger</a:t>
            </a:r>
          </a:p>
          <a:p>
            <a:r>
              <a:rPr lang="en-US" sz="1200" b="0" i="0" u="none" strike="noStrike" kern="1200" baseline="0" dirty="0">
                <a:solidFill>
                  <a:schemeClr val="tx1"/>
                </a:solidFill>
                <a:latin typeface="+mn-lt"/>
                <a:ea typeface="+mn-ea"/>
                <a:cs typeface="+mn-cs"/>
              </a:rPr>
              <a:t>summer warming but are outweighed by seasonal heat storage in the</a:t>
            </a:r>
          </a:p>
          <a:p>
            <a:r>
              <a:rPr lang="en-US" sz="1200" b="0" i="0" u="none" strike="noStrike" kern="1200" baseline="0" dirty="0">
                <a:solidFill>
                  <a:schemeClr val="tx1"/>
                </a:solidFill>
                <a:latin typeface="+mn-lt"/>
                <a:ea typeface="+mn-ea"/>
                <a:cs typeface="+mn-cs"/>
              </a:rPr>
              <a:t>ocean and the lapse-rate feedback (Fig. 2b). Seasonal heat storage</a:t>
            </a:r>
          </a:p>
          <a:p>
            <a:r>
              <a:rPr lang="en-US" sz="1200" b="0" i="0" u="none" strike="noStrike" kern="1200" baseline="0" dirty="0">
                <a:solidFill>
                  <a:schemeClr val="tx1"/>
                </a:solidFill>
                <a:latin typeface="+mn-lt"/>
                <a:ea typeface="+mn-ea"/>
                <a:cs typeface="+mn-cs"/>
              </a:rPr>
              <a:t>in the ocean, including latent heat of melting sea ice, mitigates</a:t>
            </a:r>
          </a:p>
          <a:p>
            <a:r>
              <a:rPr lang="en-US" sz="1200" b="0" i="0" u="none" strike="noStrike" kern="1200" baseline="0" dirty="0">
                <a:solidFill>
                  <a:schemeClr val="tx1"/>
                </a:solidFill>
                <a:latin typeface="+mn-lt"/>
                <a:ea typeface="+mn-ea"/>
                <a:cs typeface="+mn-cs"/>
              </a:rPr>
              <a:t>about two-thirds of the summertime </a:t>
            </a:r>
            <a:r>
              <a:rPr lang="en-US" sz="1200" b="0" i="0" u="none" strike="noStrike" kern="1200" baseline="0" dirty="0" err="1">
                <a:solidFill>
                  <a:schemeClr val="tx1"/>
                </a:solidFill>
                <a:latin typeface="+mn-lt"/>
                <a:ea typeface="+mn-ea"/>
                <a:cs typeface="+mn-cs"/>
              </a:rPr>
              <a:t>eect</a:t>
            </a:r>
            <a:r>
              <a:rPr lang="en-US" sz="1200" b="0" i="0" u="none" strike="noStrike" kern="1200" baseline="0" dirty="0">
                <a:solidFill>
                  <a:schemeClr val="tx1"/>
                </a:solidFill>
                <a:latin typeface="+mn-lt"/>
                <a:ea typeface="+mn-ea"/>
                <a:cs typeface="+mn-cs"/>
              </a:rPr>
              <a:t> of surface albedo change.</a:t>
            </a:r>
          </a:p>
          <a:p>
            <a:r>
              <a:rPr lang="en-US" sz="1200" b="0" i="0" u="none" strike="noStrike" kern="1200" baseline="0" dirty="0">
                <a:solidFill>
                  <a:schemeClr val="tx1"/>
                </a:solidFill>
                <a:latin typeface="+mn-lt"/>
                <a:ea typeface="+mn-ea"/>
                <a:cs typeface="+mn-cs"/>
              </a:rPr>
              <a:t>Heat from the ocean is released to the atmosphere in winter,</a:t>
            </a:r>
          </a:p>
          <a:p>
            <a:r>
              <a:rPr lang="en-US" sz="1200" b="0" i="0" u="none" strike="noStrike" kern="1200" baseline="0" dirty="0">
                <a:solidFill>
                  <a:schemeClr val="tx1"/>
                </a:solidFill>
                <a:latin typeface="+mn-lt"/>
                <a:ea typeface="+mn-ea"/>
                <a:cs typeface="+mn-cs"/>
              </a:rPr>
              <a:t>which in combination with the positive lapse-rate feedback causes</a:t>
            </a:r>
          </a:p>
          <a:p>
            <a:r>
              <a:rPr lang="en-US" sz="1200" b="0" i="0" u="none" strike="noStrike" kern="1200" baseline="0" dirty="0">
                <a:solidFill>
                  <a:schemeClr val="tx1"/>
                </a:solidFill>
                <a:latin typeface="+mn-lt"/>
                <a:ea typeface="+mn-ea"/>
                <a:cs typeface="+mn-cs"/>
              </a:rPr>
              <a:t>the well-known pattern of winter-amplified Arctic warming. In</a:t>
            </a:r>
          </a:p>
          <a:p>
            <a:r>
              <a:rPr lang="en-US" sz="1200" b="0" i="0" u="none" strike="noStrike" kern="1200" baseline="0" dirty="0">
                <a:solidFill>
                  <a:schemeClr val="tx1"/>
                </a:solidFill>
                <a:latin typeface="+mn-lt"/>
                <a:ea typeface="+mn-ea"/>
                <a:cs typeface="+mn-cs"/>
              </a:rPr>
              <a:t>summer, when atmospheric stability </a:t>
            </a:r>
            <a:r>
              <a:rPr lang="en-US" sz="1200" b="0" i="0" u="none" strike="noStrike" kern="1200" baseline="0" dirty="0" err="1">
                <a:solidFill>
                  <a:schemeClr val="tx1"/>
                </a:solidFill>
                <a:latin typeface="+mn-lt"/>
                <a:ea typeface="+mn-ea"/>
                <a:cs typeface="+mn-cs"/>
              </a:rPr>
              <a:t>ismuch</a:t>
            </a:r>
            <a:r>
              <a:rPr lang="en-US" sz="1200" b="0" i="0" u="none" strike="noStrike" kern="1200" baseline="0" dirty="0">
                <a:solidFill>
                  <a:schemeClr val="tx1"/>
                </a:solidFill>
                <a:latin typeface="+mn-lt"/>
                <a:ea typeface="+mn-ea"/>
                <a:cs typeface="+mn-cs"/>
              </a:rPr>
              <a:t> weaker than in winter,</a:t>
            </a:r>
          </a:p>
          <a:p>
            <a:r>
              <a:rPr lang="en-US" sz="1200" b="0" i="0" u="none" strike="noStrike" kern="1200" baseline="0" dirty="0">
                <a:solidFill>
                  <a:schemeClr val="tx1"/>
                </a:solidFill>
                <a:latin typeface="+mn-lt"/>
                <a:ea typeface="+mn-ea"/>
                <a:cs typeface="+mn-cs"/>
              </a:rPr>
              <a:t>the Arctic lapse-rate feedback is actually slightly negative.</a:t>
            </a:r>
            <a:endParaRPr lang="fr-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D77070-9216-4699-90D7-EA392020DEAA}"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903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19316221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6613029" y="2084917"/>
            <a:ext cx="4895288" cy="4351339"/>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8474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64758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fr-FR"/>
              <a:t>Cliquez sur l'icône pour ajouter une image</a:t>
            </a: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93159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0882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7849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05942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314A267F-8174-4FFA-9D49-A63DE039A728}" type="datetime1">
              <a:rPr lang="fr-CH" smtClean="0"/>
              <a:t>04.12.2025</a:t>
            </a:fld>
            <a:endParaRPr lang="fr-CH"/>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172951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0AE033B-3F76-4D78-87B3-63CBFB6DAADF}" type="datetime8">
              <a:rPr lang="en-CH" smtClean="0"/>
              <a:t>12/04/2025 10:13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9989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en-US"/>
              <a:t>Click icon to add picture</a:t>
            </a:r>
            <a:endParaRPr lang="fr-F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en-US"/>
              <a:t>Edit Master text styles</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pPr lvl="0"/>
            <a:r>
              <a:rPr lang="en-US"/>
              <a:t>Edit Master text styles</a:t>
            </a:r>
          </a:p>
        </p:txBody>
      </p:sp>
    </p:spTree>
    <p:extLst>
      <p:ext uri="{BB962C8B-B14F-4D97-AF65-F5344CB8AC3E}">
        <p14:creationId xmlns:p14="http://schemas.microsoft.com/office/powerpoint/2010/main" val="34039858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fld id="{7588C632-ECE6-40B3-BA12-8CD211B12D9A}" type="datetime1">
              <a:rPr lang="fr-CH" smtClean="0"/>
              <a:t>04.12.2025</a:t>
            </a:fld>
            <a:endParaRPr lang="fr-CH"/>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CH"/>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0BE92987-AE4B-47E8-BF09-5E096906286C}" type="slidenum">
              <a:rPr lang="fr-CH" smtClean="0"/>
              <a:t>‹#›</a:t>
            </a:fld>
            <a:endParaRPr lang="fr-CH"/>
          </a:p>
        </p:txBody>
      </p:sp>
    </p:spTree>
    <p:extLst>
      <p:ext uri="{BB962C8B-B14F-4D97-AF65-F5344CB8AC3E}">
        <p14:creationId xmlns:p14="http://schemas.microsoft.com/office/powerpoint/2010/main" val="96061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335500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12" name="Espace réservé de la date 11"/>
          <p:cNvSpPr>
            <a:spLocks noGrp="1"/>
          </p:cNvSpPr>
          <p:nvPr>
            <p:ph type="dt" sz="half" idx="14"/>
          </p:nvPr>
        </p:nvSpPr>
        <p:spPr/>
        <p:txBody>
          <a:bodyPr/>
          <a:lstStyle/>
          <a:p>
            <a:fld id="{19B98E2A-3397-454D-8AC5-6D2E7BD22A70}" type="datetime1">
              <a:rPr lang="fr-CH" smtClean="0"/>
              <a:t>04.12.2025</a:t>
            </a:fld>
            <a:endParaRPr lang="fr-CH"/>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endParaRPr lang="fr-CH"/>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0BE92987-AE4B-47E8-BF09-5E096906286C}" type="slidenum">
              <a:rPr lang="fr-CH" smtClean="0"/>
              <a:t>‹#›</a:t>
            </a:fld>
            <a:endParaRPr lang="fr-CH"/>
          </a:p>
        </p:txBody>
      </p:sp>
    </p:spTree>
    <p:extLst>
      <p:ext uri="{BB962C8B-B14F-4D97-AF65-F5344CB8AC3E}">
        <p14:creationId xmlns:p14="http://schemas.microsoft.com/office/powerpoint/2010/main" val="3703437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en-US"/>
              <a:t>Click icon to add picture</a:t>
            </a:r>
            <a:endParaRPr lang="fr-FR"/>
          </a:p>
        </p:txBody>
      </p:sp>
      <p:sp>
        <p:nvSpPr>
          <p:cNvPr id="8" name="Espace réservé de la date 7"/>
          <p:cNvSpPr>
            <a:spLocks noGrp="1"/>
          </p:cNvSpPr>
          <p:nvPr>
            <p:ph type="dt" sz="half" idx="14"/>
          </p:nvPr>
        </p:nvSpPr>
        <p:spPr/>
        <p:txBody>
          <a:bodyPr/>
          <a:lstStyle/>
          <a:p>
            <a:fld id="{9A5EFF34-1181-47BE-83CD-40383D232DD4}" type="datetime1">
              <a:rPr lang="fr-CH" smtClean="0"/>
              <a:t>04.12.2025</a:t>
            </a:fld>
            <a:endParaRPr lang="fr-CH"/>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endParaRPr lang="fr-CH"/>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0BE92987-AE4B-47E8-BF09-5E096906286C}" type="slidenum">
              <a:rPr lang="fr-CH" smtClean="0"/>
              <a:t>‹#›</a:t>
            </a:fld>
            <a:endParaRPr lang="fr-CH"/>
          </a:p>
        </p:txBody>
      </p:sp>
    </p:spTree>
    <p:extLst>
      <p:ext uri="{BB962C8B-B14F-4D97-AF65-F5344CB8AC3E}">
        <p14:creationId xmlns:p14="http://schemas.microsoft.com/office/powerpoint/2010/main" val="181765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F28A4AD0-7478-4A56-86C8-1E4FA82D8EB4}" type="datetime1">
              <a:rPr lang="fr-CH" smtClean="0"/>
              <a:t>04.12.2025</a:t>
            </a:fld>
            <a:endParaRPr lang="fr-CH"/>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17041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en-US"/>
              <a:t>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en-US"/>
              <a:t>Click icon to add picture</a:t>
            </a:r>
            <a:endParaRPr lang="fr-F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en-US"/>
              <a:t>Click to edit Master title style</a:t>
            </a:r>
            <a:endParaRPr lang="fr-F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fld id="{E26EC9B3-483A-4656-B06B-010F1B969C7B}" type="datetime1">
              <a:rPr lang="fr-CH" smtClean="0"/>
              <a:t>04.12.2025</a:t>
            </a:fld>
            <a:endParaRPr lang="fr-CH"/>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endParaRPr lang="fr-CH"/>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781369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fld id="{76E45C7D-86FE-44E4-AC36-7195576EE00F}" type="datetime1">
              <a:rPr lang="fr-CH" smtClean="0"/>
              <a:t>04.12.2025</a:t>
            </a:fld>
            <a:endParaRPr lang="fr-CH"/>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CH"/>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0BE92987-AE4B-47E8-BF09-5E096906286C}" type="slidenum">
              <a:rPr lang="fr-CH" smtClean="0"/>
              <a:t>‹#›</a:t>
            </a:fld>
            <a:endParaRPr lang="fr-CH"/>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12327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Edit Master text styles</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fld id="{3CE70703-ABB2-43D2-BA2B-2891F0DE99DC}" type="datetime1">
              <a:rPr lang="fr-CH" smtClean="0"/>
              <a:t>04.12.2025</a:t>
            </a:fld>
            <a:endParaRPr lang="fr-CH"/>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endParaRPr lang="fr-CH"/>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0BE92987-AE4B-47E8-BF09-5E096906286C}" type="slidenum">
              <a:rPr lang="fr-CH" smtClean="0"/>
              <a:t>‹#›</a:t>
            </a:fld>
            <a:endParaRPr lang="fr-CH"/>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en-US"/>
              <a:t>Click to edit Master title style</a:t>
            </a:r>
            <a:endParaRPr lang="fr-FR" dirty="0"/>
          </a:p>
        </p:txBody>
      </p:sp>
    </p:spTree>
    <p:extLst>
      <p:ext uri="{BB962C8B-B14F-4D97-AF65-F5344CB8AC3E}">
        <p14:creationId xmlns:p14="http://schemas.microsoft.com/office/powerpoint/2010/main" val="2042597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en-US"/>
              <a:t>Click icon to add picture</a:t>
            </a:r>
            <a:endParaRPr lang="fr-FR"/>
          </a:p>
        </p:txBody>
      </p:sp>
      <p:sp>
        <p:nvSpPr>
          <p:cNvPr id="3" name="Content Placeholder 2"/>
          <p:cNvSpPr>
            <a:spLocks noGrp="1"/>
          </p:cNvSpPr>
          <p:nvPr>
            <p:ph idx="1"/>
          </p:nvPr>
        </p:nvSpPr>
        <p:spPr>
          <a:xfrm>
            <a:off x="5399194" y="2084917"/>
            <a:ext cx="6108700" cy="4515696"/>
          </a:xfrm>
        </p:spPr>
        <p:txBody>
          <a:bodyPr/>
          <a:lstStyle/>
          <a:p>
            <a:pPr lvl="0"/>
            <a:r>
              <a:rPr lang="en-US"/>
              <a:t>Edit Master text styles</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fld id="{DA1DCBBD-536C-471D-9C29-03B3671D4AB3}" type="datetime1">
              <a:rPr lang="fr-CH" smtClean="0"/>
              <a:t>04.12.2025</a:t>
            </a:fld>
            <a:endParaRPr lang="fr-CH"/>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endParaRPr lang="fr-CH"/>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2620988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en-US"/>
              <a:t>Edit Master text styles</a:t>
            </a:r>
          </a:p>
        </p:txBody>
      </p:sp>
      <p:sp>
        <p:nvSpPr>
          <p:cNvPr id="4" name="Content Placeholder 3"/>
          <p:cNvSpPr>
            <a:spLocks noGrp="1"/>
          </p:cNvSpPr>
          <p:nvPr>
            <p:ph sz="half" idx="2"/>
          </p:nvPr>
        </p:nvSpPr>
        <p:spPr>
          <a:xfrm>
            <a:off x="6613029" y="2084917"/>
            <a:ext cx="4895288" cy="4351339"/>
          </a:xfrm>
        </p:spPr>
        <p:txBody>
          <a:bodyPr/>
          <a:lstStyle/>
          <a:p>
            <a:pPr lvl="0"/>
            <a:r>
              <a:rPr lang="en-US"/>
              <a:t>Edit Master text styles</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fld id="{DDA93744-4BDE-43FB-86F2-C3CE25EDEF17}" type="datetime1">
              <a:rPr lang="fr-CH" smtClean="0"/>
              <a:t>04.12.2025</a:t>
            </a:fld>
            <a:endParaRPr lang="fr-CH"/>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101544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en-US"/>
              <a:t>Click to edit Master title style</a:t>
            </a:r>
            <a:endParaRPr lang="fr-F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fld id="{17DB0145-F06D-4223-BB81-F24B6817417B}" type="datetime1">
              <a:rPr lang="fr-CH" smtClean="0"/>
              <a:t>04.12.2025</a:t>
            </a:fld>
            <a:endParaRPr lang="fr-CH"/>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27195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en-US"/>
              <a:t>Click icon to add picture</a:t>
            </a:r>
            <a:endParaRPr lang="fr-F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fld id="{DC3BBC54-4768-4EF6-A924-DDDC5341FAA3}" type="datetime1">
              <a:rPr lang="fr-CH" smtClean="0"/>
              <a:t>04.12.2025</a:t>
            </a:fld>
            <a:endParaRPr lang="fr-CH"/>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endParaRPr lang="fr-CH"/>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80147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60044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en-US"/>
              <a:t>Click icon to add picture</a:t>
            </a:r>
            <a:endParaRPr lang="fr-F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fld id="{455112EA-620E-4100-BCFF-856089D84D06}" type="datetime1">
              <a:rPr lang="fr-CH" smtClean="0"/>
              <a:t>04.12.2025</a:t>
            </a:fld>
            <a:endParaRPr lang="fr-CH"/>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endParaRPr lang="fr-CH"/>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4120525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en-US"/>
              <a:t>Click icon to add picture</a:t>
            </a:r>
            <a:endParaRPr lang="fr-F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en-US"/>
              <a:t>Edit Master text styles</a:t>
            </a:r>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fld id="{D68D6DA3-4147-42E8-9435-689571E7316C}" type="datetime1">
              <a:rPr lang="fr-CH" smtClean="0"/>
              <a:t>04.12.2025</a:t>
            </a:fld>
            <a:endParaRPr lang="fr-CH"/>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endParaRPr lang="fr-CH"/>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0BE92987-AE4B-47E8-BF09-5E096906286C}" type="slidenum">
              <a:rPr lang="fr-CH" smtClean="0"/>
              <a:t>‹#›</a:t>
            </a:fld>
            <a:endParaRPr lang="fr-CH"/>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16483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fld id="{54B62BB8-B683-4080-B277-7843137699A2}" type="datetime1">
              <a:rPr lang="fr-CH" smtClean="0"/>
              <a:t>04.12.2025</a:t>
            </a:fld>
            <a:endParaRPr lang="fr-CH"/>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1968988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776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5D07DBE-586D-41CF-BC78-3B8520BA0E61}" type="datetime1">
              <a:rPr lang="fr-CH" smtClean="0"/>
              <a:t>04.12.2025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74618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0AE033B-3F76-4D78-87B3-63CBFB6DAADF}" type="datetime8">
              <a:rPr lang="en-CH" smtClean="0"/>
              <a:t>12/04/2025 10:13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405821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en-US"/>
              <a:t>Click to edit Master title style</a:t>
            </a:r>
            <a:endParaRPr lang="fr-F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fld id="{314A267F-8174-4FFA-9D49-A63DE039A728}" type="datetime1">
              <a:rPr lang="fr-CH" smtClean="0"/>
              <a:t>04.12.2025</a:t>
            </a:fld>
            <a:endParaRPr lang="fr-CH"/>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endParaRPr lang="fr-CH"/>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0BE92987-AE4B-47E8-BF09-5E096906286C}" type="slidenum">
              <a:rPr lang="fr-CH" smtClean="0"/>
              <a:t>‹#›</a:t>
            </a:fld>
            <a:endParaRPr lang="fr-CH"/>
          </a:p>
        </p:txBody>
      </p:sp>
    </p:spTree>
    <p:extLst>
      <p:ext uri="{BB962C8B-B14F-4D97-AF65-F5344CB8AC3E}">
        <p14:creationId xmlns:p14="http://schemas.microsoft.com/office/powerpoint/2010/main" val="396225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_EPFL">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pic>
        <p:nvPicPr>
          <p:cNvPr id="8" name="Image 7">
            <a:extLst>
              <a:ext uri="{FF2B5EF4-FFF2-40B4-BE49-F238E27FC236}">
                <a16:creationId xmlns:a16="http://schemas.microsoft.com/office/drawing/2014/main" id="{05041849-939B-E04F-AABC-A900B2B4E3DF}"/>
              </a:ext>
            </a:extLst>
          </p:cNvPr>
          <p:cNvPicPr>
            <a:picLocks noChangeAspect="1"/>
          </p:cNvPicPr>
          <p:nvPr userDrawn="1"/>
        </p:nvPicPr>
        <p:blipFill>
          <a:blip r:embed="rId3"/>
          <a:stretch>
            <a:fillRect/>
          </a:stretch>
        </p:blipFill>
        <p:spPr>
          <a:xfrm>
            <a:off x="266701" y="6105691"/>
            <a:ext cx="748724" cy="489843"/>
          </a:xfrm>
          <a:prstGeom prst="rect">
            <a:avLst/>
          </a:prstGeom>
        </p:spPr>
      </p:pic>
      <p:sp>
        <p:nvSpPr>
          <p:cNvPr id="10" name="Rectangle 9">
            <a:extLst>
              <a:ext uri="{FF2B5EF4-FFF2-40B4-BE49-F238E27FC236}">
                <a16:creationId xmlns:a16="http://schemas.microsoft.com/office/drawing/2014/main" id="{82865CD0-FD83-AF44-9C32-763AAD652C05}"/>
              </a:ext>
            </a:extLst>
          </p:cNvPr>
          <p:cNvSpPr/>
          <p:nvPr userDrawn="1"/>
        </p:nvSpPr>
        <p:spPr>
          <a:xfrm rot="16200000">
            <a:off x="119573" y="6121903"/>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endParaRPr>
          </a:p>
        </p:txBody>
      </p:sp>
    </p:spTree>
    <p:extLst>
      <p:ext uri="{BB962C8B-B14F-4D97-AF65-F5344CB8AC3E}">
        <p14:creationId xmlns:p14="http://schemas.microsoft.com/office/powerpoint/2010/main" val="19196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99086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20183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14991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fr-FR" dirty="0"/>
              <a:t>Modifiez le style du titre</a:t>
            </a:r>
          </a:p>
        </p:txBody>
      </p:sp>
    </p:spTree>
    <p:extLst>
      <p:ext uri="{BB962C8B-B14F-4D97-AF65-F5344CB8AC3E}">
        <p14:creationId xmlns:p14="http://schemas.microsoft.com/office/powerpoint/2010/main" val="52221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fr-FR" dirty="0"/>
              <a:t>Modifiez le style du titre</a:t>
            </a:r>
          </a:p>
        </p:txBody>
      </p:sp>
    </p:spTree>
    <p:extLst>
      <p:ext uri="{BB962C8B-B14F-4D97-AF65-F5344CB8AC3E}">
        <p14:creationId xmlns:p14="http://schemas.microsoft.com/office/powerpoint/2010/main" val="337310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8912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9"/>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1221116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fld id="{07E08E0E-ADA8-437F-B79C-68EA122CEEC3}" type="datetime1">
              <a:rPr lang="fr-CH" smtClean="0"/>
              <a:t>04.12.2025</a:t>
            </a:fld>
            <a:endParaRPr lang="fr-CH"/>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endParaRPr lang="fr-CH"/>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0BE92987-AE4B-47E8-BF09-5E096906286C}" type="slidenum">
              <a:rPr lang="fr-CH" smtClean="0"/>
              <a:t>‹#›</a:t>
            </a:fld>
            <a:endParaRPr lang="fr-CH"/>
          </a:p>
        </p:txBody>
      </p:sp>
      <p:pic>
        <p:nvPicPr>
          <p:cNvPr id="13" name="Image 12">
            <a:extLst>
              <a:ext uri="{FF2B5EF4-FFF2-40B4-BE49-F238E27FC236}">
                <a16:creationId xmlns:a16="http://schemas.microsoft.com/office/drawing/2014/main" id="{717E6E68-87EB-C34E-85D5-C26372DFEC99}"/>
              </a:ext>
            </a:extLst>
          </p:cNvPr>
          <p:cNvPicPr>
            <a:picLocks noChangeAspect="1"/>
          </p:cNvPicPr>
          <p:nvPr/>
        </p:nvPicPr>
        <p:blipFill>
          <a:blip r:embed="rId22"/>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4134862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hf hdr="0" ftr="0" dt="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a:xfrm>
            <a:off x="9050216" y="376586"/>
            <a:ext cx="3141785" cy="3117849"/>
          </a:xfrm>
        </p:spPr>
        <p:txBody>
          <a:bodyPr>
            <a:normAutofit/>
          </a:bodyPr>
          <a:lstStyle/>
          <a:p>
            <a:pPr algn="ctr"/>
            <a:r>
              <a:rPr lang="fr-FR" sz="3733" dirty="0" err="1"/>
              <a:t>Exercise</a:t>
            </a:r>
            <a:r>
              <a:rPr lang="fr-FR" sz="3733" dirty="0"/>
              <a:t> session #12</a:t>
            </a:r>
            <a:br>
              <a:rPr lang="fr-FR" sz="3733" dirty="0"/>
            </a:br>
            <a:r>
              <a:rPr lang="fr-FR" sz="3733" dirty="0"/>
              <a:t>4th </a:t>
            </a:r>
            <a:r>
              <a:rPr lang="fr-FR" sz="3733" dirty="0" err="1"/>
              <a:t>December</a:t>
            </a:r>
            <a:endParaRPr lang="fr-FR" sz="3733" dirty="0"/>
          </a:p>
        </p:txBody>
      </p:sp>
      <p:sp>
        <p:nvSpPr>
          <p:cNvPr id="6" name="Espace réservé du texte 5">
            <a:extLst>
              <a:ext uri="{FF2B5EF4-FFF2-40B4-BE49-F238E27FC236}">
                <a16:creationId xmlns:a16="http://schemas.microsoft.com/office/drawing/2014/main" id="{18A3154D-FCB0-A34B-BBBC-167C625558EC}"/>
              </a:ext>
            </a:extLst>
          </p:cNvPr>
          <p:cNvSpPr>
            <a:spLocks noGrp="1"/>
          </p:cNvSpPr>
          <p:nvPr>
            <p:ph type="body" sz="quarter" idx="12"/>
          </p:nvPr>
        </p:nvSpPr>
        <p:spPr/>
        <p:txBody>
          <a:bodyPr/>
          <a:lstStyle/>
          <a:p>
            <a:r>
              <a:rPr lang="fr-FR" dirty="0"/>
              <a:t>23.11.2023</a:t>
            </a:r>
          </a:p>
        </p:txBody>
      </p:sp>
      <p:sp>
        <p:nvSpPr>
          <p:cNvPr id="5" name="ZoneTexte 4"/>
          <p:cNvSpPr txBox="1"/>
          <p:nvPr/>
        </p:nvSpPr>
        <p:spPr>
          <a:xfrm>
            <a:off x="1541930" y="1839664"/>
            <a:ext cx="6628825" cy="3785652"/>
          </a:xfrm>
          <a:prstGeom prst="rect">
            <a:avLst/>
          </a:prstGeom>
          <a:noFill/>
        </p:spPr>
        <p:txBody>
          <a:bodyPr wrap="square" rtlCol="0">
            <a:spAutoFit/>
          </a:bodyPr>
          <a:lstStyle/>
          <a:p>
            <a:pPr algn="ctr" defTabSz="914377"/>
            <a:r>
              <a:rPr lang="fr-CH" sz="4800" b="1" dirty="0">
                <a:solidFill>
                  <a:srgbClr val="413C3A"/>
                </a:solidFill>
                <a:latin typeface="Arial"/>
              </a:rPr>
              <a:t>Science of </a:t>
            </a:r>
            <a:r>
              <a:rPr lang="fr-CH" sz="4800" b="1" dirty="0" err="1">
                <a:solidFill>
                  <a:srgbClr val="413C3A"/>
                </a:solidFill>
                <a:latin typeface="Arial"/>
              </a:rPr>
              <a:t>Climate</a:t>
            </a:r>
            <a:r>
              <a:rPr lang="fr-CH" sz="4800" b="1" dirty="0">
                <a:solidFill>
                  <a:srgbClr val="413C3A"/>
                </a:solidFill>
                <a:latin typeface="Arial"/>
              </a:rPr>
              <a:t> Change</a:t>
            </a:r>
          </a:p>
          <a:p>
            <a:pPr algn="ctr" defTabSz="914377"/>
            <a:endParaRPr lang="fr-CH" sz="4800" b="1" dirty="0">
              <a:solidFill>
                <a:srgbClr val="413C3A"/>
              </a:solidFill>
              <a:latin typeface="Arial"/>
            </a:endParaRPr>
          </a:p>
          <a:p>
            <a:pPr algn="ctr" defTabSz="914377"/>
            <a:r>
              <a:rPr lang="fr-CH" sz="4800" b="1" dirty="0">
                <a:solidFill>
                  <a:srgbClr val="E30613"/>
                </a:solidFill>
                <a:latin typeface="Arial"/>
              </a:rPr>
              <a:t>Carbon offsets</a:t>
            </a:r>
          </a:p>
          <a:p>
            <a:pPr algn="ctr" defTabSz="914377"/>
            <a:r>
              <a:rPr lang="fr-CH" sz="4800" b="1" dirty="0">
                <a:solidFill>
                  <a:srgbClr val="E30613"/>
                </a:solidFill>
                <a:latin typeface="Arial"/>
              </a:rPr>
              <a:t>Polar </a:t>
            </a:r>
            <a:r>
              <a:rPr lang="fr-CH" sz="4800" b="1" dirty="0" err="1">
                <a:solidFill>
                  <a:srgbClr val="E30613"/>
                </a:solidFill>
                <a:latin typeface="Arial"/>
              </a:rPr>
              <a:t>climate</a:t>
            </a:r>
            <a:r>
              <a:rPr lang="fr-CH" sz="4800" b="1" dirty="0">
                <a:solidFill>
                  <a:srgbClr val="E30613"/>
                </a:solidFill>
                <a:latin typeface="Arial"/>
              </a:rPr>
              <a:t> change</a:t>
            </a:r>
            <a:endParaRPr lang="en-US" sz="4800" b="1" dirty="0">
              <a:solidFill>
                <a:srgbClr val="E30613"/>
              </a:solidFill>
              <a:latin typeface="Arial"/>
            </a:endParaRPr>
          </a:p>
        </p:txBody>
      </p:sp>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06500" y="1363698"/>
            <a:ext cx="10227408" cy="5236916"/>
          </a:xfrm>
        </p:spPr>
        <p:txBody>
          <a:bodyPr/>
          <a:lstStyle/>
          <a:p>
            <a:r>
              <a:rPr lang="en-US" b="1" dirty="0"/>
              <a:t>Temperatures in the Arctic are increasing 3 to 4 times faster than the rest of the world. This phenomenon is called Arctic amplification. </a:t>
            </a:r>
          </a:p>
          <a:p>
            <a:endParaRPr lang="en-US" b="1" dirty="0"/>
          </a:p>
          <a:p>
            <a:r>
              <a:rPr lang="en-US" b="1" dirty="0"/>
              <a:t>The Arctic amplification is more pronounced in winter and is a consequence of several feedback mechanisms, including the lapse rate and Planck feedback.</a:t>
            </a:r>
          </a:p>
          <a:p>
            <a:endParaRPr lang="en-US" b="1" dirty="0"/>
          </a:p>
          <a:p>
            <a:r>
              <a:rPr lang="en-US" b="1" dirty="0"/>
              <a:t>Warming of the Arctic and ice melt has strong consequences for weather and climate in the rest of the world.   </a:t>
            </a:r>
          </a:p>
        </p:txBody>
      </p:sp>
      <p:sp>
        <p:nvSpPr>
          <p:cNvPr id="4" name="Titre 3"/>
          <p:cNvSpPr>
            <a:spLocks noGrp="1"/>
          </p:cNvSpPr>
          <p:nvPr>
            <p:ph type="title"/>
          </p:nvPr>
        </p:nvSpPr>
        <p:spPr>
          <a:xfrm>
            <a:off x="1206500" y="174710"/>
            <a:ext cx="9242669" cy="1430337"/>
          </a:xfrm>
        </p:spPr>
        <p:txBody>
          <a:bodyPr/>
          <a:lstStyle/>
          <a:p>
            <a:r>
              <a:rPr lang="fr-CH" dirty="0" err="1"/>
              <a:t>Take</a:t>
            </a:r>
            <a:r>
              <a:rPr lang="fr-CH" dirty="0"/>
              <a:t> home message</a:t>
            </a:r>
            <a:endParaRPr lang="en-US" dirty="0"/>
          </a:p>
        </p:txBody>
      </p:sp>
      <p:sp>
        <p:nvSpPr>
          <p:cNvPr id="7" name="Espace réservé du numéro de diapositive 6"/>
          <p:cNvSpPr>
            <a:spLocks noGrp="1"/>
          </p:cNvSpPr>
          <p:nvPr>
            <p:ph type="sldNum" sz="quarter" idx="16"/>
          </p:nvPr>
        </p:nvSpPr>
        <p:spPr/>
        <p:txBody>
          <a:bodyPr/>
          <a:lstStyle/>
          <a:p>
            <a:pPr defTabSz="914377"/>
            <a:fld id="{E1E1CD7C-2161-7D43-862E-CE4C333CD873}" type="slidenum">
              <a:rPr lang="fr-FR">
                <a:solidFill>
                  <a:srgbClr val="413C3A"/>
                </a:solidFill>
                <a:latin typeface="Franklin Gothic Demi Cond"/>
              </a:rPr>
              <a:pPr defTabSz="914377"/>
              <a:t>10</a:t>
            </a:fld>
            <a:endParaRPr lang="fr-FR" dirty="0">
              <a:solidFill>
                <a:srgbClr val="413C3A"/>
              </a:solidFill>
              <a:latin typeface="Franklin Gothic Demi Cond"/>
            </a:endParaRPr>
          </a:p>
        </p:txBody>
      </p:sp>
    </p:spTree>
    <p:extLst>
      <p:ext uri="{BB962C8B-B14F-4D97-AF65-F5344CB8AC3E}">
        <p14:creationId xmlns:p14="http://schemas.microsoft.com/office/powerpoint/2010/main" val="282882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CH" dirty="0" err="1"/>
              <a:t>Today’s</a:t>
            </a:r>
            <a:r>
              <a:rPr lang="fr-CH" dirty="0"/>
              <a:t> plan </a:t>
            </a:r>
            <a:endParaRPr lang="en-US" dirty="0"/>
          </a:p>
        </p:txBody>
      </p:sp>
      <p:sp>
        <p:nvSpPr>
          <p:cNvPr id="7" name="Espace réservé du numéro de diapositive 6"/>
          <p:cNvSpPr>
            <a:spLocks noGrp="1"/>
          </p:cNvSpPr>
          <p:nvPr>
            <p:ph type="sldNum" sz="quarter" idx="4294967295"/>
          </p:nvPr>
        </p:nvSpPr>
        <p:spPr>
          <a:xfrm>
            <a:off x="11508317" y="260351"/>
            <a:ext cx="683683" cy="218016"/>
          </a:xfrm>
        </p:spPr>
        <p:txBody>
          <a:bodyPr/>
          <a:lstStyle/>
          <a:p>
            <a:pPr defTabSz="914377"/>
            <a:fld id="{E1E1CD7C-2161-7D43-862E-CE4C333CD873}" type="slidenum">
              <a:rPr lang="fr-FR">
                <a:solidFill>
                  <a:srgbClr val="413C3A"/>
                </a:solidFill>
                <a:latin typeface="Franklin Gothic Demi Cond"/>
              </a:rPr>
              <a:pPr defTabSz="914377"/>
              <a:t>2</a:t>
            </a:fld>
            <a:endParaRPr lang="fr-FR" dirty="0">
              <a:solidFill>
                <a:srgbClr val="413C3A"/>
              </a:solidFill>
              <a:latin typeface="Franklin Gothic Demi Cond"/>
            </a:endParaRPr>
          </a:p>
        </p:txBody>
      </p:sp>
      <p:sp>
        <p:nvSpPr>
          <p:cNvPr id="32" name="Espace réservé du contenu 8">
            <a:extLst>
              <a:ext uri="{FF2B5EF4-FFF2-40B4-BE49-F238E27FC236}">
                <a16:creationId xmlns:a16="http://schemas.microsoft.com/office/drawing/2014/main" id="{FC192596-CCD5-4ADD-B3B5-E195BA437AB0}"/>
              </a:ext>
            </a:extLst>
          </p:cNvPr>
          <p:cNvSpPr>
            <a:spLocks noGrp="1"/>
          </p:cNvSpPr>
          <p:nvPr/>
        </p:nvSpPr>
        <p:spPr>
          <a:xfrm>
            <a:off x="2419633" y="1135498"/>
            <a:ext cx="7726363" cy="2071429"/>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a:pPr>
            <a:r>
              <a:rPr lang="en-US" dirty="0" err="1"/>
              <a:t>Mentimeter</a:t>
            </a:r>
            <a:r>
              <a:rPr lang="en-US" dirty="0"/>
              <a:t> quiz: recap of carbon offsets + Arctic Amplification</a:t>
            </a:r>
          </a:p>
          <a:p>
            <a:pPr marL="342900" indent="-342900">
              <a:buFont typeface="+mj-lt"/>
              <a:buAutoNum type="arabicPeriod"/>
            </a:pPr>
            <a:r>
              <a:rPr lang="en-US" dirty="0"/>
              <a:t>Sea ice level calculation</a:t>
            </a:r>
          </a:p>
          <a:p>
            <a:pPr marL="342900" indent="-342900">
              <a:buFont typeface="+mj-lt"/>
              <a:buAutoNum type="arabicPeriod"/>
            </a:pPr>
            <a:r>
              <a:rPr lang="en-US" dirty="0"/>
              <a:t>Time for questions and work on the poster</a:t>
            </a:r>
          </a:p>
          <a:p>
            <a:pPr lvl="1"/>
            <a:endParaRPr lang="en-US" dirty="0"/>
          </a:p>
        </p:txBody>
      </p:sp>
      <p:pic>
        <p:nvPicPr>
          <p:cNvPr id="5" name="Picture 4">
            <a:extLst>
              <a:ext uri="{FF2B5EF4-FFF2-40B4-BE49-F238E27FC236}">
                <a16:creationId xmlns:a16="http://schemas.microsoft.com/office/drawing/2014/main" id="{E26C25DD-8F83-4816-ABC6-5D83CA087CD5}"/>
              </a:ext>
            </a:extLst>
          </p:cNvPr>
          <p:cNvPicPr>
            <a:picLocks noChangeAspect="1"/>
          </p:cNvPicPr>
          <p:nvPr/>
        </p:nvPicPr>
        <p:blipFill>
          <a:blip r:embed="rId2"/>
          <a:stretch>
            <a:fillRect/>
          </a:stretch>
        </p:blipFill>
        <p:spPr>
          <a:xfrm>
            <a:off x="1852863" y="2322418"/>
            <a:ext cx="8293133" cy="4084146"/>
          </a:xfrm>
          <a:prstGeom prst="rect">
            <a:avLst/>
          </a:prstGeom>
        </p:spPr>
      </p:pic>
    </p:spTree>
    <p:extLst>
      <p:ext uri="{BB962C8B-B14F-4D97-AF65-F5344CB8AC3E}">
        <p14:creationId xmlns:p14="http://schemas.microsoft.com/office/powerpoint/2010/main" val="358112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103C41A-83C6-4B45-B613-9D1DF77C002D}"/>
              </a:ext>
            </a:extLst>
          </p:cNvPr>
          <p:cNvSpPr>
            <a:spLocks noGrp="1"/>
          </p:cNvSpPr>
          <p:nvPr>
            <p:ph idx="1"/>
          </p:nvPr>
        </p:nvSpPr>
        <p:spPr>
          <a:xfrm>
            <a:off x="566283" y="1348836"/>
            <a:ext cx="3743388" cy="4515696"/>
          </a:xfrm>
        </p:spPr>
        <p:txBody>
          <a:bodyPr/>
          <a:lstStyle/>
          <a:p>
            <a:pPr>
              <a:lnSpc>
                <a:spcPct val="100000"/>
              </a:lnSpc>
            </a:pPr>
            <a:r>
              <a:rPr lang="de-CH" dirty="0"/>
              <a:t>A </a:t>
            </a:r>
            <a:r>
              <a:rPr lang="de-CH" dirty="0" err="1"/>
              <a:t>carbon</a:t>
            </a:r>
            <a:r>
              <a:rPr lang="de-CH" dirty="0"/>
              <a:t> </a:t>
            </a:r>
            <a:r>
              <a:rPr lang="de-CH" dirty="0" err="1"/>
              <a:t>offset</a:t>
            </a:r>
            <a:r>
              <a:rPr lang="de-CH" dirty="0"/>
              <a:t> </a:t>
            </a:r>
            <a:r>
              <a:rPr lang="de-CH" dirty="0" err="1"/>
              <a:t>is</a:t>
            </a:r>
            <a:r>
              <a:rPr lang="de-CH" dirty="0"/>
              <a:t> </a:t>
            </a:r>
            <a:r>
              <a:rPr lang="de-CH" dirty="0" err="1"/>
              <a:t>the</a:t>
            </a:r>
            <a:r>
              <a:rPr lang="de-CH" dirty="0"/>
              <a:t> </a:t>
            </a:r>
            <a:r>
              <a:rPr lang="de-CH" b="1" dirty="0" err="1"/>
              <a:t>avoidance</a:t>
            </a:r>
            <a:r>
              <a:rPr lang="de-CH" dirty="0"/>
              <a:t> </a:t>
            </a:r>
            <a:r>
              <a:rPr lang="de-CH" dirty="0" err="1"/>
              <a:t>or</a:t>
            </a:r>
            <a:r>
              <a:rPr lang="de-CH" dirty="0"/>
              <a:t> </a:t>
            </a:r>
            <a:r>
              <a:rPr lang="de-CH" b="1" dirty="0" err="1"/>
              <a:t>sequestration</a:t>
            </a:r>
            <a:r>
              <a:rPr lang="de-CH" dirty="0"/>
              <a:t> </a:t>
            </a:r>
            <a:r>
              <a:rPr lang="de-CH" dirty="0" err="1"/>
              <a:t>of</a:t>
            </a:r>
            <a:r>
              <a:rPr lang="de-CH" dirty="0"/>
              <a:t> </a:t>
            </a:r>
            <a:r>
              <a:rPr lang="de-CH" dirty="0" err="1"/>
              <a:t>carbon</a:t>
            </a:r>
            <a:r>
              <a:rPr lang="de-CH" dirty="0"/>
              <a:t> </a:t>
            </a:r>
            <a:r>
              <a:rPr lang="de-CH" dirty="0" err="1"/>
              <a:t>dioxide</a:t>
            </a:r>
            <a:r>
              <a:rPr lang="de-CH" dirty="0"/>
              <a:t> </a:t>
            </a:r>
            <a:r>
              <a:rPr lang="de-CH" dirty="0" err="1"/>
              <a:t>or</a:t>
            </a:r>
            <a:r>
              <a:rPr lang="de-CH" dirty="0"/>
              <a:t> </a:t>
            </a:r>
            <a:r>
              <a:rPr lang="de-CH" dirty="0" err="1"/>
              <a:t>other</a:t>
            </a:r>
            <a:r>
              <a:rPr lang="de-CH" dirty="0"/>
              <a:t> </a:t>
            </a:r>
            <a:r>
              <a:rPr lang="de-CH" dirty="0" err="1"/>
              <a:t>greenhouse</a:t>
            </a:r>
            <a:r>
              <a:rPr lang="de-CH" dirty="0"/>
              <a:t> </a:t>
            </a:r>
            <a:r>
              <a:rPr lang="de-CH" dirty="0" err="1"/>
              <a:t>gases</a:t>
            </a:r>
            <a:r>
              <a:rPr lang="de-CH" dirty="0"/>
              <a:t> </a:t>
            </a:r>
            <a:r>
              <a:rPr lang="de-CH" dirty="0" err="1"/>
              <a:t>emissions</a:t>
            </a:r>
            <a:r>
              <a:rPr lang="de-CH" dirty="0"/>
              <a:t> </a:t>
            </a:r>
            <a:r>
              <a:rPr lang="de-CH" dirty="0" err="1"/>
              <a:t>to</a:t>
            </a:r>
            <a:r>
              <a:rPr lang="de-CH" dirty="0"/>
              <a:t> </a:t>
            </a:r>
            <a:r>
              <a:rPr lang="de-CH" dirty="0" err="1"/>
              <a:t>compensate</a:t>
            </a:r>
            <a:r>
              <a:rPr lang="de-CH" dirty="0"/>
              <a:t> for (</a:t>
            </a:r>
            <a:r>
              <a:rPr lang="de-CH" dirty="0" err="1"/>
              <a:t>offset</a:t>
            </a:r>
            <a:r>
              <a:rPr lang="de-CH" dirty="0"/>
              <a:t>) </a:t>
            </a:r>
            <a:r>
              <a:rPr lang="de-CH" dirty="0" err="1"/>
              <a:t>emissions</a:t>
            </a:r>
            <a:r>
              <a:rPr lang="de-CH" dirty="0"/>
              <a:t> </a:t>
            </a:r>
            <a:r>
              <a:rPr lang="de-CH" dirty="0" err="1"/>
              <a:t>produced</a:t>
            </a:r>
            <a:r>
              <a:rPr lang="de-CH" dirty="0"/>
              <a:t> </a:t>
            </a:r>
            <a:r>
              <a:rPr lang="de-CH" dirty="0" err="1"/>
              <a:t>elsewhere</a:t>
            </a:r>
            <a:r>
              <a:rPr lang="de-CH" dirty="0"/>
              <a:t>. </a:t>
            </a:r>
            <a:endParaRPr lang="en-CH" dirty="0"/>
          </a:p>
        </p:txBody>
      </p:sp>
      <p:sp>
        <p:nvSpPr>
          <p:cNvPr id="3" name="Titel 2">
            <a:extLst>
              <a:ext uri="{FF2B5EF4-FFF2-40B4-BE49-F238E27FC236}">
                <a16:creationId xmlns:a16="http://schemas.microsoft.com/office/drawing/2014/main" id="{26B563FD-C454-416F-973A-29C44AEACCC2}"/>
              </a:ext>
            </a:extLst>
          </p:cNvPr>
          <p:cNvSpPr>
            <a:spLocks noGrp="1"/>
          </p:cNvSpPr>
          <p:nvPr>
            <p:ph type="title"/>
          </p:nvPr>
        </p:nvSpPr>
        <p:spPr>
          <a:xfrm>
            <a:off x="1206502" y="239405"/>
            <a:ext cx="5535495" cy="1430337"/>
          </a:xfrm>
        </p:spPr>
        <p:txBody>
          <a:bodyPr/>
          <a:lstStyle/>
          <a:p>
            <a:r>
              <a:rPr lang="de-CH" dirty="0" err="1"/>
              <a:t>What</a:t>
            </a:r>
            <a:r>
              <a:rPr lang="de-CH" dirty="0"/>
              <a:t> </a:t>
            </a:r>
            <a:r>
              <a:rPr lang="de-CH" dirty="0" err="1"/>
              <a:t>is</a:t>
            </a:r>
            <a:r>
              <a:rPr lang="de-CH" dirty="0"/>
              <a:t> a </a:t>
            </a:r>
            <a:r>
              <a:rPr lang="de-CH" dirty="0" err="1"/>
              <a:t>carbon</a:t>
            </a:r>
            <a:r>
              <a:rPr lang="de-CH" dirty="0"/>
              <a:t> </a:t>
            </a:r>
            <a:r>
              <a:rPr lang="de-CH" dirty="0" err="1"/>
              <a:t>offset</a:t>
            </a:r>
            <a:r>
              <a:rPr lang="de-CH" dirty="0"/>
              <a:t>?</a:t>
            </a:r>
            <a:endParaRPr lang="en-CH" dirty="0"/>
          </a:p>
        </p:txBody>
      </p:sp>
      <p:sp>
        <p:nvSpPr>
          <p:cNvPr id="4" name="Foliennummernplatzhalter 3">
            <a:extLst>
              <a:ext uri="{FF2B5EF4-FFF2-40B4-BE49-F238E27FC236}">
                <a16:creationId xmlns:a16="http://schemas.microsoft.com/office/drawing/2014/main" id="{7F8F6211-7E50-4734-962E-440AC11F2E9E}"/>
              </a:ext>
            </a:extLst>
          </p:cNvPr>
          <p:cNvSpPr>
            <a:spLocks noGrp="1"/>
          </p:cNvSpPr>
          <p:nvPr>
            <p:ph type="sldNum" sz="quarter" idx="12"/>
          </p:nvPr>
        </p:nvSpPr>
        <p:spPr/>
        <p:txBody>
          <a:bodyPr/>
          <a:lstStyle/>
          <a:p>
            <a:pPr defTabSz="914377"/>
            <a:fld id="{E1E1CD7C-2161-7D43-862E-CE4C333CD873}" type="slidenum">
              <a:rPr lang="fr-FR">
                <a:solidFill>
                  <a:srgbClr val="413C3A"/>
                </a:solidFill>
                <a:latin typeface="Franklin Gothic Demi Cond"/>
              </a:rPr>
              <a:pPr defTabSz="914377"/>
              <a:t>3</a:t>
            </a:fld>
            <a:endParaRPr lang="fr-FR" dirty="0">
              <a:solidFill>
                <a:srgbClr val="413C3A"/>
              </a:solidFill>
              <a:latin typeface="Franklin Gothic Demi Cond"/>
            </a:endParaRPr>
          </a:p>
        </p:txBody>
      </p:sp>
      <p:pic>
        <p:nvPicPr>
          <p:cNvPr id="5" name="Grafik 4">
            <a:extLst>
              <a:ext uri="{FF2B5EF4-FFF2-40B4-BE49-F238E27FC236}">
                <a16:creationId xmlns:a16="http://schemas.microsoft.com/office/drawing/2014/main" id="{E539DBB5-AE0E-4ED9-AF60-8B3EDBFAF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71" y="1348838"/>
            <a:ext cx="7540488" cy="4742260"/>
          </a:xfrm>
          <a:prstGeom prst="rect">
            <a:avLst/>
          </a:prstGeom>
          <a:effectLst>
            <a:outerShdw blurRad="50800" dist="38100" dir="2700000" algn="tl" rotWithShape="0">
              <a:prstClr val="black">
                <a:alpha val="40000"/>
              </a:prstClr>
            </a:outerShdw>
          </a:effectLst>
        </p:spPr>
      </p:pic>
      <p:sp>
        <p:nvSpPr>
          <p:cNvPr id="6" name="Titel 2">
            <a:extLst>
              <a:ext uri="{FF2B5EF4-FFF2-40B4-BE49-F238E27FC236}">
                <a16:creationId xmlns:a16="http://schemas.microsoft.com/office/drawing/2014/main" id="{5AFD7EF5-8BD5-4D7C-AD8A-D3A631982F87}"/>
              </a:ext>
            </a:extLst>
          </p:cNvPr>
          <p:cNvSpPr txBox="1">
            <a:spLocks/>
          </p:cNvSpPr>
          <p:nvPr/>
        </p:nvSpPr>
        <p:spPr>
          <a:xfrm>
            <a:off x="8597459" y="6246346"/>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*slide 4 of lecture</a:t>
            </a:r>
            <a:endParaRPr lang="en-CH" sz="2667" spc="-93" dirty="0">
              <a:solidFill>
                <a:srgbClr val="413C3A"/>
              </a:solidFill>
              <a:highlight>
                <a:srgbClr val="FFCD2D"/>
              </a:highlight>
            </a:endParaRPr>
          </a:p>
        </p:txBody>
      </p:sp>
    </p:spTree>
    <p:extLst>
      <p:ext uri="{BB962C8B-B14F-4D97-AF65-F5344CB8AC3E}">
        <p14:creationId xmlns:p14="http://schemas.microsoft.com/office/powerpoint/2010/main" val="185779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EBD81-62A2-4B63-A602-B1B46E664F77}"/>
              </a:ext>
            </a:extLst>
          </p:cNvPr>
          <p:cNvSpPr>
            <a:spLocks noGrp="1"/>
          </p:cNvSpPr>
          <p:nvPr>
            <p:ph type="title"/>
          </p:nvPr>
        </p:nvSpPr>
        <p:spPr>
          <a:xfrm>
            <a:off x="1206502" y="239405"/>
            <a:ext cx="7327900" cy="1430337"/>
          </a:xfrm>
        </p:spPr>
        <p:txBody>
          <a:bodyPr/>
          <a:lstStyle/>
          <a:p>
            <a:r>
              <a:rPr lang="de-CH" dirty="0"/>
              <a:t>Offset </a:t>
            </a:r>
            <a:r>
              <a:rPr lang="de-CH" dirty="0" err="1"/>
              <a:t>strategies</a:t>
            </a:r>
            <a:r>
              <a:rPr lang="de-CH" dirty="0"/>
              <a:t> and </a:t>
            </a:r>
            <a:r>
              <a:rPr lang="de-CH" dirty="0" err="1"/>
              <a:t>sectors</a:t>
            </a:r>
            <a:endParaRPr lang="en-CH" dirty="0"/>
          </a:p>
        </p:txBody>
      </p:sp>
      <p:sp>
        <p:nvSpPr>
          <p:cNvPr id="3" name="Inhaltsplatzhalter 2">
            <a:extLst>
              <a:ext uri="{FF2B5EF4-FFF2-40B4-BE49-F238E27FC236}">
                <a16:creationId xmlns:a16="http://schemas.microsoft.com/office/drawing/2014/main" id="{46C0B1B3-FE3D-4485-97FD-73723CC58C4B}"/>
              </a:ext>
            </a:extLst>
          </p:cNvPr>
          <p:cNvSpPr>
            <a:spLocks noGrp="1"/>
          </p:cNvSpPr>
          <p:nvPr>
            <p:ph idx="1"/>
          </p:nvPr>
        </p:nvSpPr>
        <p:spPr>
          <a:xfrm>
            <a:off x="1206502" y="1302450"/>
            <a:ext cx="10301817" cy="590044"/>
          </a:xfrm>
        </p:spPr>
        <p:txBody>
          <a:bodyPr/>
          <a:lstStyle/>
          <a:p>
            <a:r>
              <a:rPr lang="de-CH" dirty="0" err="1">
                <a:latin typeface="Franklin Gothic Medium" panose="020B0603020102020204" pitchFamily="34" charset="0"/>
              </a:rPr>
              <a:t>There</a:t>
            </a:r>
            <a:r>
              <a:rPr lang="de-CH" dirty="0">
                <a:latin typeface="Franklin Gothic Medium" panose="020B0603020102020204" pitchFamily="34" charset="0"/>
              </a:rPr>
              <a:t> </a:t>
            </a:r>
            <a:r>
              <a:rPr lang="de-CH" dirty="0" err="1">
                <a:latin typeface="Franklin Gothic Medium" panose="020B0603020102020204" pitchFamily="34" charset="0"/>
              </a:rPr>
              <a:t>are</a:t>
            </a:r>
            <a:r>
              <a:rPr lang="de-CH" dirty="0">
                <a:latin typeface="Franklin Gothic Medium" panose="020B0603020102020204" pitchFamily="34" charset="0"/>
              </a:rPr>
              <a:t> </a:t>
            </a:r>
            <a:r>
              <a:rPr lang="de-CH" dirty="0" err="1">
                <a:latin typeface="Franklin Gothic Medium" panose="020B0603020102020204" pitchFamily="34" charset="0"/>
              </a:rPr>
              <a:t>two</a:t>
            </a:r>
            <a:r>
              <a:rPr lang="de-CH" dirty="0">
                <a:latin typeface="Franklin Gothic Medium" panose="020B0603020102020204" pitchFamily="34" charset="0"/>
              </a:rPr>
              <a:t> </a:t>
            </a:r>
            <a:r>
              <a:rPr lang="de-CH" dirty="0" err="1">
                <a:latin typeface="Franklin Gothic Medium" panose="020B0603020102020204" pitchFamily="34" charset="0"/>
              </a:rPr>
              <a:t>strategies</a:t>
            </a:r>
            <a:r>
              <a:rPr lang="de-CH" dirty="0">
                <a:latin typeface="Franklin Gothic Medium" panose="020B0603020102020204" pitchFamily="34" charset="0"/>
              </a:rPr>
              <a:t> </a:t>
            </a:r>
            <a:r>
              <a:rPr lang="de-CH" dirty="0" err="1">
                <a:latin typeface="Franklin Gothic Medium" panose="020B0603020102020204" pitchFamily="34" charset="0"/>
              </a:rPr>
              <a:t>that</a:t>
            </a:r>
            <a:r>
              <a:rPr lang="de-CH" dirty="0">
                <a:latin typeface="Franklin Gothic Medium" panose="020B0603020102020204" pitchFamily="34" charset="0"/>
              </a:rPr>
              <a:t> </a:t>
            </a:r>
            <a:r>
              <a:rPr lang="de-CH" dirty="0" err="1">
                <a:latin typeface="Franklin Gothic Medium" panose="020B0603020102020204" pitchFamily="34" charset="0"/>
              </a:rPr>
              <a:t>work</a:t>
            </a:r>
            <a:r>
              <a:rPr lang="de-CH" dirty="0">
                <a:latin typeface="Franklin Gothic Medium" panose="020B0603020102020204" pitchFamily="34" charset="0"/>
              </a:rPr>
              <a:t> </a:t>
            </a:r>
            <a:r>
              <a:rPr lang="de-CH" dirty="0" err="1">
                <a:latin typeface="Franklin Gothic Medium" panose="020B0603020102020204" pitchFamily="34" charset="0"/>
              </a:rPr>
              <a:t>with</a:t>
            </a:r>
            <a:r>
              <a:rPr lang="de-CH" dirty="0">
                <a:latin typeface="Franklin Gothic Medium" panose="020B0603020102020204" pitchFamily="34" charset="0"/>
              </a:rPr>
              <a:t> different </a:t>
            </a:r>
            <a:r>
              <a:rPr lang="de-CH" dirty="0" err="1">
                <a:latin typeface="Franklin Gothic Medium" panose="020B0603020102020204" pitchFamily="34" charset="0"/>
              </a:rPr>
              <a:t>sectors</a:t>
            </a:r>
            <a:r>
              <a:rPr lang="de-CH" dirty="0">
                <a:latin typeface="Franklin Gothic Medium" panose="020B0603020102020204" pitchFamily="34" charset="0"/>
              </a:rPr>
              <a:t>.</a:t>
            </a:r>
            <a:endParaRPr lang="en-CH" dirty="0">
              <a:latin typeface="Franklin Gothic Medium" panose="020B0603020102020204" pitchFamily="34" charset="0"/>
            </a:endParaRPr>
          </a:p>
        </p:txBody>
      </p:sp>
      <p:sp>
        <p:nvSpPr>
          <p:cNvPr id="6" name="Foliennummernplatzhalter 5">
            <a:extLst>
              <a:ext uri="{FF2B5EF4-FFF2-40B4-BE49-F238E27FC236}">
                <a16:creationId xmlns:a16="http://schemas.microsoft.com/office/drawing/2014/main" id="{D98CAA64-734C-4DB1-BDCE-16E708F8502F}"/>
              </a:ext>
            </a:extLst>
          </p:cNvPr>
          <p:cNvSpPr>
            <a:spLocks noGrp="1"/>
          </p:cNvSpPr>
          <p:nvPr>
            <p:ph type="sldNum" sz="quarter" idx="12"/>
          </p:nvPr>
        </p:nvSpPr>
        <p:spPr/>
        <p:txBody>
          <a:bodyPr/>
          <a:lstStyle/>
          <a:p>
            <a:pPr defTabSz="914377"/>
            <a:fld id="{0BE92987-AE4B-47E8-BF09-5E096906286C}" type="slidenum">
              <a:rPr lang="fr-CH">
                <a:solidFill>
                  <a:srgbClr val="413C3A"/>
                </a:solidFill>
                <a:latin typeface="Franklin Gothic Demi Cond"/>
              </a:rPr>
              <a:pPr defTabSz="914377"/>
              <a:t>4</a:t>
            </a:fld>
            <a:endParaRPr lang="fr-CH">
              <a:solidFill>
                <a:srgbClr val="413C3A"/>
              </a:solidFill>
              <a:latin typeface="Franklin Gothic Demi Cond"/>
            </a:endParaRPr>
          </a:p>
        </p:txBody>
      </p:sp>
      <p:sp>
        <p:nvSpPr>
          <p:cNvPr id="10" name="Textfeld 9">
            <a:extLst>
              <a:ext uri="{FF2B5EF4-FFF2-40B4-BE49-F238E27FC236}">
                <a16:creationId xmlns:a16="http://schemas.microsoft.com/office/drawing/2014/main" id="{744FA1FC-34D2-4F5C-B0CB-E2B8F0A6EEAE}"/>
              </a:ext>
            </a:extLst>
          </p:cNvPr>
          <p:cNvSpPr txBox="1"/>
          <p:nvPr/>
        </p:nvSpPr>
        <p:spPr>
          <a:xfrm>
            <a:off x="1937985" y="2082857"/>
            <a:ext cx="2511943" cy="584775"/>
          </a:xfrm>
          <a:prstGeom prst="rect">
            <a:avLst/>
          </a:prstGeom>
          <a:noFill/>
        </p:spPr>
        <p:txBody>
          <a:bodyPr wrap="square" rtlCol="0">
            <a:spAutoFit/>
          </a:bodyPr>
          <a:lstStyle/>
          <a:p>
            <a:pPr algn="ctr" defTabSz="914377"/>
            <a:r>
              <a:rPr lang="de-CH" sz="3200" b="1" dirty="0" err="1">
                <a:solidFill>
                  <a:srgbClr val="E30613"/>
                </a:solidFill>
                <a:latin typeface="Franklin Gothic Medium" panose="020B0603020102020204" pitchFamily="34" charset="0"/>
              </a:rPr>
              <a:t>Avoidance</a:t>
            </a:r>
            <a:endParaRPr lang="en-CH" sz="3200" b="1" dirty="0">
              <a:solidFill>
                <a:srgbClr val="E30613"/>
              </a:solidFill>
              <a:latin typeface="Franklin Gothic Medium" panose="020B0603020102020204" pitchFamily="34" charset="0"/>
            </a:endParaRPr>
          </a:p>
        </p:txBody>
      </p:sp>
      <p:grpSp>
        <p:nvGrpSpPr>
          <p:cNvPr id="4" name="Gruppieren 3">
            <a:extLst>
              <a:ext uri="{FF2B5EF4-FFF2-40B4-BE49-F238E27FC236}">
                <a16:creationId xmlns:a16="http://schemas.microsoft.com/office/drawing/2014/main" id="{F0C1B507-258C-44B0-AE60-CB52F4F1674A}"/>
              </a:ext>
            </a:extLst>
          </p:cNvPr>
          <p:cNvGrpSpPr/>
          <p:nvPr/>
        </p:nvGrpSpPr>
        <p:grpSpPr>
          <a:xfrm>
            <a:off x="1937985" y="2943800"/>
            <a:ext cx="3099649" cy="2706825"/>
            <a:chOff x="1453487" y="2207849"/>
            <a:chExt cx="2324737" cy="2030119"/>
          </a:xfrm>
        </p:grpSpPr>
        <p:pic>
          <p:nvPicPr>
            <p:cNvPr id="8" name="Grafik 7">
              <a:extLst>
                <a:ext uri="{FF2B5EF4-FFF2-40B4-BE49-F238E27FC236}">
                  <a16:creationId xmlns:a16="http://schemas.microsoft.com/office/drawing/2014/main" id="{18C500D4-A7A3-472A-A9A2-5C9B4A8EABAF}"/>
                </a:ext>
              </a:extLst>
            </p:cNvPr>
            <p:cNvPicPr>
              <a:picLocks noChangeAspect="1"/>
            </p:cNvPicPr>
            <p:nvPr/>
          </p:nvPicPr>
          <p:blipFill>
            <a:blip r:embed="rId3"/>
            <a:stretch>
              <a:fillRect/>
            </a:stretch>
          </p:blipFill>
          <p:spPr>
            <a:xfrm>
              <a:off x="1737944" y="2374925"/>
              <a:ext cx="1075493" cy="1022442"/>
            </a:xfrm>
            <a:prstGeom prst="rect">
              <a:avLst/>
            </a:prstGeom>
          </p:spPr>
        </p:pic>
        <p:cxnSp>
          <p:nvCxnSpPr>
            <p:cNvPr id="12" name="Gerader Verbinder 11">
              <a:extLst>
                <a:ext uri="{FF2B5EF4-FFF2-40B4-BE49-F238E27FC236}">
                  <a16:creationId xmlns:a16="http://schemas.microsoft.com/office/drawing/2014/main" id="{AD9907CC-9674-4E19-884B-B9835D533441}"/>
                </a:ext>
              </a:extLst>
            </p:cNvPr>
            <p:cNvCxnSpPr/>
            <p:nvPr/>
          </p:nvCxnSpPr>
          <p:spPr>
            <a:xfrm>
              <a:off x="1603612" y="2226862"/>
              <a:ext cx="1321558" cy="13215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BD0EE63-0883-4A68-B760-768398142435}"/>
                </a:ext>
              </a:extLst>
            </p:cNvPr>
            <p:cNvCxnSpPr>
              <a:cxnSpLocks/>
            </p:cNvCxnSpPr>
            <p:nvPr/>
          </p:nvCxnSpPr>
          <p:spPr>
            <a:xfrm rot="16200000">
              <a:off x="1614911" y="2207849"/>
              <a:ext cx="1321558" cy="13215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93814CC8-F3BC-416D-91E1-AFF62A86D1ED}"/>
                </a:ext>
              </a:extLst>
            </p:cNvPr>
            <p:cNvSpPr txBox="1"/>
            <p:nvPr/>
          </p:nvSpPr>
          <p:spPr>
            <a:xfrm>
              <a:off x="1453487" y="3753220"/>
              <a:ext cx="2324737" cy="484748"/>
            </a:xfrm>
            <a:prstGeom prst="rect">
              <a:avLst/>
            </a:prstGeom>
            <a:noFill/>
          </p:spPr>
          <p:txBody>
            <a:bodyPr wrap="square" rtlCol="0">
              <a:spAutoFit/>
            </a:bodyPr>
            <a:lstStyle/>
            <a:p>
              <a:pPr defTabSz="914377"/>
              <a:r>
                <a:rPr lang="de-CH" dirty="0" err="1">
                  <a:solidFill>
                    <a:srgbClr val="413C3A"/>
                  </a:solidFill>
                  <a:latin typeface="Arial"/>
                </a:rPr>
                <a:t>We</a:t>
              </a:r>
              <a:r>
                <a:rPr lang="de-CH" dirty="0">
                  <a:solidFill>
                    <a:srgbClr val="413C3A"/>
                  </a:solidFill>
                  <a:latin typeface="Arial"/>
                </a:rPr>
                <a:t> </a:t>
              </a:r>
              <a:r>
                <a:rPr lang="de-CH" b="1" dirty="0" err="1">
                  <a:solidFill>
                    <a:srgbClr val="413C3A"/>
                  </a:solidFill>
                  <a:latin typeface="Arial"/>
                </a:rPr>
                <a:t>avoid</a:t>
              </a:r>
              <a:r>
                <a:rPr lang="de-CH" b="1" dirty="0">
                  <a:solidFill>
                    <a:srgbClr val="413C3A"/>
                  </a:solidFill>
                  <a:latin typeface="Arial"/>
                </a:rPr>
                <a:t> </a:t>
              </a:r>
              <a:r>
                <a:rPr lang="de-CH" dirty="0" err="1">
                  <a:solidFill>
                    <a:srgbClr val="413C3A"/>
                  </a:solidFill>
                  <a:latin typeface="Arial"/>
                </a:rPr>
                <a:t>emitting</a:t>
              </a:r>
              <a:r>
                <a:rPr lang="de-CH" dirty="0">
                  <a:solidFill>
                    <a:srgbClr val="413C3A"/>
                  </a:solidFill>
                  <a:latin typeface="Arial"/>
                </a:rPr>
                <a:t> CO2 all </a:t>
              </a:r>
              <a:r>
                <a:rPr lang="de-CH" dirty="0" err="1">
                  <a:solidFill>
                    <a:srgbClr val="413C3A"/>
                  </a:solidFill>
                  <a:latin typeface="Arial"/>
                </a:rPr>
                <a:t>together</a:t>
              </a:r>
              <a:endParaRPr lang="en-CH" dirty="0">
                <a:solidFill>
                  <a:srgbClr val="413C3A"/>
                </a:solidFill>
                <a:latin typeface="Arial"/>
              </a:endParaRPr>
            </a:p>
          </p:txBody>
        </p:sp>
      </p:grpSp>
      <p:sp>
        <p:nvSpPr>
          <p:cNvPr id="15" name="Textfeld 14">
            <a:extLst>
              <a:ext uri="{FF2B5EF4-FFF2-40B4-BE49-F238E27FC236}">
                <a16:creationId xmlns:a16="http://schemas.microsoft.com/office/drawing/2014/main" id="{E04B138F-D6EF-428C-BBB9-4266F2D01895}"/>
              </a:ext>
            </a:extLst>
          </p:cNvPr>
          <p:cNvSpPr txBox="1"/>
          <p:nvPr/>
        </p:nvSpPr>
        <p:spPr>
          <a:xfrm>
            <a:off x="6608553" y="2088603"/>
            <a:ext cx="2511943" cy="584775"/>
          </a:xfrm>
          <a:prstGeom prst="rect">
            <a:avLst/>
          </a:prstGeom>
          <a:noFill/>
        </p:spPr>
        <p:txBody>
          <a:bodyPr wrap="square" rtlCol="0">
            <a:spAutoFit/>
          </a:bodyPr>
          <a:lstStyle/>
          <a:p>
            <a:pPr algn="ctr" defTabSz="914377"/>
            <a:r>
              <a:rPr lang="de-CH" sz="3200" b="1" dirty="0" err="1">
                <a:solidFill>
                  <a:srgbClr val="E30613"/>
                </a:solidFill>
                <a:latin typeface="Arial"/>
              </a:rPr>
              <a:t>Removal</a:t>
            </a:r>
            <a:r>
              <a:rPr lang="de-CH" sz="3200" b="1" dirty="0">
                <a:solidFill>
                  <a:srgbClr val="E30613"/>
                </a:solidFill>
                <a:latin typeface="Arial"/>
              </a:rPr>
              <a:t> </a:t>
            </a:r>
            <a:endParaRPr lang="en-CH" sz="3200" b="1" dirty="0">
              <a:solidFill>
                <a:srgbClr val="E30613"/>
              </a:solidFill>
              <a:latin typeface="Arial"/>
            </a:endParaRPr>
          </a:p>
        </p:txBody>
      </p:sp>
      <p:grpSp>
        <p:nvGrpSpPr>
          <p:cNvPr id="5" name="Gruppieren 4">
            <a:extLst>
              <a:ext uri="{FF2B5EF4-FFF2-40B4-BE49-F238E27FC236}">
                <a16:creationId xmlns:a16="http://schemas.microsoft.com/office/drawing/2014/main" id="{53D30DD9-894B-49E9-A831-F33B882CEC4A}"/>
              </a:ext>
            </a:extLst>
          </p:cNvPr>
          <p:cNvGrpSpPr/>
          <p:nvPr/>
        </p:nvGrpSpPr>
        <p:grpSpPr>
          <a:xfrm>
            <a:off x="5708730" y="3057043"/>
            <a:ext cx="5364156" cy="2596728"/>
            <a:chOff x="4281546" y="2292781"/>
            <a:chExt cx="4023117" cy="1947546"/>
          </a:xfrm>
        </p:grpSpPr>
        <p:pic>
          <p:nvPicPr>
            <p:cNvPr id="9" name="Grafik 8">
              <a:extLst>
                <a:ext uri="{FF2B5EF4-FFF2-40B4-BE49-F238E27FC236}">
                  <a16:creationId xmlns:a16="http://schemas.microsoft.com/office/drawing/2014/main" id="{82DC730E-73AC-4504-9D2C-17B4A7A3C7C2}"/>
                </a:ext>
              </a:extLst>
            </p:cNvPr>
            <p:cNvPicPr>
              <a:picLocks noChangeAspect="1"/>
            </p:cNvPicPr>
            <p:nvPr/>
          </p:nvPicPr>
          <p:blipFill>
            <a:blip r:embed="rId3"/>
            <a:stretch>
              <a:fillRect/>
            </a:stretch>
          </p:blipFill>
          <p:spPr>
            <a:xfrm>
              <a:off x="4785880" y="2357406"/>
              <a:ext cx="1075493" cy="1022442"/>
            </a:xfrm>
            <a:prstGeom prst="rect">
              <a:avLst/>
            </a:prstGeom>
          </p:spPr>
        </p:pic>
        <p:pic>
          <p:nvPicPr>
            <p:cNvPr id="16" name="Grafik 15">
              <a:extLst>
                <a:ext uri="{FF2B5EF4-FFF2-40B4-BE49-F238E27FC236}">
                  <a16:creationId xmlns:a16="http://schemas.microsoft.com/office/drawing/2014/main" id="{BBE8CB74-0BCB-4435-8E66-777D82B844F2}"/>
                </a:ext>
              </a:extLst>
            </p:cNvPr>
            <p:cNvPicPr>
              <a:picLocks noChangeAspect="1"/>
            </p:cNvPicPr>
            <p:nvPr/>
          </p:nvPicPr>
          <p:blipFill>
            <a:blip r:embed="rId3"/>
            <a:stretch>
              <a:fillRect/>
            </a:stretch>
          </p:blipFill>
          <p:spPr>
            <a:xfrm>
              <a:off x="6440526" y="2292781"/>
              <a:ext cx="1075493" cy="1022442"/>
            </a:xfrm>
            <a:prstGeom prst="rect">
              <a:avLst/>
            </a:prstGeom>
          </p:spPr>
        </p:pic>
        <p:sp>
          <p:nvSpPr>
            <p:cNvPr id="17" name="Pfeil: nach rechts 16">
              <a:extLst>
                <a:ext uri="{FF2B5EF4-FFF2-40B4-BE49-F238E27FC236}">
                  <a16:creationId xmlns:a16="http://schemas.microsoft.com/office/drawing/2014/main" id="{CD5CF904-D385-44CE-AB56-63C6AA1B5EB0}"/>
                </a:ext>
              </a:extLst>
            </p:cNvPr>
            <p:cNvSpPr/>
            <p:nvPr/>
          </p:nvSpPr>
          <p:spPr>
            <a:xfrm rot="16200000">
              <a:off x="3944042" y="2652782"/>
              <a:ext cx="1024078" cy="34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H">
                <a:solidFill>
                  <a:srgbClr val="FFFFFF"/>
                </a:solidFill>
                <a:latin typeface="Arial"/>
              </a:endParaRPr>
            </a:p>
          </p:txBody>
        </p:sp>
        <p:sp>
          <p:nvSpPr>
            <p:cNvPr id="18" name="Pfeil: nach rechts 17">
              <a:extLst>
                <a:ext uri="{FF2B5EF4-FFF2-40B4-BE49-F238E27FC236}">
                  <a16:creationId xmlns:a16="http://schemas.microsoft.com/office/drawing/2014/main" id="{A21FA15A-3C2A-4C0E-9A51-CE51D249C9E3}"/>
                </a:ext>
              </a:extLst>
            </p:cNvPr>
            <p:cNvSpPr/>
            <p:nvPr/>
          </p:nvSpPr>
          <p:spPr>
            <a:xfrm rot="5400000">
              <a:off x="7448099" y="2652782"/>
              <a:ext cx="1024078" cy="34907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H">
                <a:solidFill>
                  <a:srgbClr val="FFFFFF"/>
                </a:solidFill>
                <a:latin typeface="Arial"/>
              </a:endParaRPr>
            </a:p>
          </p:txBody>
        </p:sp>
        <p:sp>
          <p:nvSpPr>
            <p:cNvPr id="19" name="Textfeld 18">
              <a:extLst>
                <a:ext uri="{FF2B5EF4-FFF2-40B4-BE49-F238E27FC236}">
                  <a16:creationId xmlns:a16="http://schemas.microsoft.com/office/drawing/2014/main" id="{26146A8E-CE0E-4719-8E70-E16AC550941A}"/>
                </a:ext>
              </a:extLst>
            </p:cNvPr>
            <p:cNvSpPr txBox="1"/>
            <p:nvPr/>
          </p:nvSpPr>
          <p:spPr>
            <a:xfrm>
              <a:off x="5460866" y="3755579"/>
              <a:ext cx="2843797" cy="484748"/>
            </a:xfrm>
            <a:prstGeom prst="rect">
              <a:avLst/>
            </a:prstGeom>
            <a:noFill/>
          </p:spPr>
          <p:txBody>
            <a:bodyPr wrap="square" rtlCol="0">
              <a:spAutoFit/>
            </a:bodyPr>
            <a:lstStyle/>
            <a:p>
              <a:pPr defTabSz="914377"/>
              <a:r>
                <a:rPr lang="de-CH" dirty="0">
                  <a:solidFill>
                    <a:srgbClr val="413C3A"/>
                  </a:solidFill>
                  <a:latin typeface="Arial"/>
                </a:rPr>
                <a:t>CO</a:t>
              </a:r>
              <a:r>
                <a:rPr lang="de-CH" baseline="-25000" dirty="0">
                  <a:solidFill>
                    <a:srgbClr val="413C3A"/>
                  </a:solidFill>
                  <a:latin typeface="Arial"/>
                </a:rPr>
                <a:t>2</a:t>
              </a:r>
              <a:r>
                <a:rPr lang="de-CH" dirty="0">
                  <a:solidFill>
                    <a:srgbClr val="413C3A"/>
                  </a:solidFill>
                  <a:latin typeface="Arial"/>
                </a:rPr>
                <a:t> </a:t>
              </a:r>
              <a:r>
                <a:rPr lang="de-CH" dirty="0" err="1">
                  <a:solidFill>
                    <a:srgbClr val="413C3A"/>
                  </a:solidFill>
                  <a:latin typeface="Arial"/>
                </a:rPr>
                <a:t>is</a:t>
              </a:r>
              <a:r>
                <a:rPr lang="de-CH" dirty="0">
                  <a:solidFill>
                    <a:srgbClr val="413C3A"/>
                  </a:solidFill>
                  <a:latin typeface="Arial"/>
                </a:rPr>
                <a:t> </a:t>
              </a:r>
              <a:r>
                <a:rPr lang="de-CH" dirty="0" err="1">
                  <a:solidFill>
                    <a:srgbClr val="413C3A"/>
                  </a:solidFill>
                  <a:latin typeface="Arial"/>
                </a:rPr>
                <a:t>emitted</a:t>
              </a:r>
              <a:r>
                <a:rPr lang="de-CH" dirty="0">
                  <a:solidFill>
                    <a:srgbClr val="413C3A"/>
                  </a:solidFill>
                  <a:latin typeface="Arial"/>
                </a:rPr>
                <a:t> but </a:t>
              </a:r>
              <a:r>
                <a:rPr lang="de-CH" dirty="0" err="1">
                  <a:solidFill>
                    <a:srgbClr val="413C3A"/>
                  </a:solidFill>
                  <a:latin typeface="Arial"/>
                </a:rPr>
                <a:t>then</a:t>
              </a:r>
              <a:r>
                <a:rPr lang="de-CH" dirty="0">
                  <a:solidFill>
                    <a:srgbClr val="413C3A"/>
                  </a:solidFill>
                  <a:latin typeface="Arial"/>
                </a:rPr>
                <a:t> </a:t>
              </a:r>
              <a:r>
                <a:rPr lang="de-CH" b="1" dirty="0" err="1">
                  <a:solidFill>
                    <a:srgbClr val="413C3A"/>
                  </a:solidFill>
                  <a:latin typeface="Arial"/>
                </a:rPr>
                <a:t>removed</a:t>
              </a:r>
              <a:r>
                <a:rPr lang="de-CH" b="1" dirty="0">
                  <a:solidFill>
                    <a:srgbClr val="413C3A"/>
                  </a:solidFill>
                  <a:latin typeface="Arial"/>
                </a:rPr>
                <a:t> </a:t>
              </a:r>
              <a:r>
                <a:rPr lang="de-CH" dirty="0" err="1">
                  <a:solidFill>
                    <a:srgbClr val="413C3A"/>
                  </a:solidFill>
                  <a:latin typeface="Arial"/>
                </a:rPr>
                <a:t>from</a:t>
              </a:r>
              <a:r>
                <a:rPr lang="de-CH" dirty="0">
                  <a:solidFill>
                    <a:srgbClr val="413C3A"/>
                  </a:solidFill>
                  <a:latin typeface="Arial"/>
                </a:rPr>
                <a:t> </a:t>
              </a:r>
              <a:r>
                <a:rPr lang="de-CH" dirty="0" err="1">
                  <a:solidFill>
                    <a:srgbClr val="413C3A"/>
                  </a:solidFill>
                  <a:latin typeface="Arial"/>
                </a:rPr>
                <a:t>emissions</a:t>
              </a:r>
              <a:endParaRPr lang="en-CH" dirty="0">
                <a:solidFill>
                  <a:srgbClr val="413C3A"/>
                </a:solidFill>
                <a:latin typeface="Arial"/>
              </a:endParaRPr>
            </a:p>
          </p:txBody>
        </p:sp>
      </p:grpSp>
      <p:sp>
        <p:nvSpPr>
          <p:cNvPr id="21" name="Titel 2">
            <a:extLst>
              <a:ext uri="{FF2B5EF4-FFF2-40B4-BE49-F238E27FC236}">
                <a16:creationId xmlns:a16="http://schemas.microsoft.com/office/drawing/2014/main" id="{C4F767EE-BC2E-44F9-991A-8B1B2C94BACF}"/>
              </a:ext>
            </a:extLst>
          </p:cNvPr>
          <p:cNvSpPr txBox="1">
            <a:spLocks/>
          </p:cNvSpPr>
          <p:nvPr/>
        </p:nvSpPr>
        <p:spPr>
          <a:xfrm>
            <a:off x="8740571" y="6293017"/>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*slide 17 of lecture</a:t>
            </a:r>
            <a:endParaRPr lang="en-CH" sz="2667" spc="-93" dirty="0">
              <a:solidFill>
                <a:srgbClr val="413C3A"/>
              </a:solidFill>
              <a:highlight>
                <a:srgbClr val="FFCD2D"/>
              </a:highlight>
            </a:endParaRPr>
          </a:p>
        </p:txBody>
      </p:sp>
    </p:spTree>
    <p:extLst>
      <p:ext uri="{BB962C8B-B14F-4D97-AF65-F5344CB8AC3E}">
        <p14:creationId xmlns:p14="http://schemas.microsoft.com/office/powerpoint/2010/main" val="135560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92DDF1A-BE09-426A-A722-0BD2D0873ECC}"/>
              </a:ext>
            </a:extLst>
          </p:cNvPr>
          <p:cNvGrpSpPr/>
          <p:nvPr/>
        </p:nvGrpSpPr>
        <p:grpSpPr>
          <a:xfrm>
            <a:off x="3982721" y="1"/>
            <a:ext cx="8209281" cy="6858177"/>
            <a:chOff x="-3418206" y="1203785"/>
            <a:chExt cx="6664325" cy="5143675"/>
          </a:xfrm>
        </p:grpSpPr>
        <p:pic>
          <p:nvPicPr>
            <p:cNvPr id="11" name="Picture 10">
              <a:extLst>
                <a:ext uri="{FF2B5EF4-FFF2-40B4-BE49-F238E27FC236}">
                  <a16:creationId xmlns:a16="http://schemas.microsoft.com/office/drawing/2014/main" id="{C93FD788-C406-413D-9BB1-04C102859848}"/>
                </a:ext>
              </a:extLst>
            </p:cNvPr>
            <p:cNvPicPr>
              <a:picLocks noChangeAspect="1"/>
            </p:cNvPicPr>
            <p:nvPr/>
          </p:nvPicPr>
          <p:blipFill rotWithShape="1">
            <a:blip r:embed="rId3"/>
            <a:srcRect l="64287"/>
            <a:stretch/>
          </p:blipFill>
          <p:spPr>
            <a:xfrm>
              <a:off x="-162238" y="1203960"/>
              <a:ext cx="3408357" cy="5143500"/>
            </a:xfrm>
            <a:prstGeom prst="rect">
              <a:avLst/>
            </a:prstGeom>
          </p:spPr>
        </p:pic>
        <p:pic>
          <p:nvPicPr>
            <p:cNvPr id="12" name="Picture 11">
              <a:extLst>
                <a:ext uri="{FF2B5EF4-FFF2-40B4-BE49-F238E27FC236}">
                  <a16:creationId xmlns:a16="http://schemas.microsoft.com/office/drawing/2014/main" id="{DACF875E-80ED-4391-994E-4579901BFD12}"/>
                </a:ext>
              </a:extLst>
            </p:cNvPr>
            <p:cNvPicPr>
              <a:picLocks noChangeAspect="1"/>
            </p:cNvPicPr>
            <p:nvPr/>
          </p:nvPicPr>
          <p:blipFill rotWithShape="1">
            <a:blip r:embed="rId3"/>
            <a:srcRect r="65573"/>
            <a:stretch/>
          </p:blipFill>
          <p:spPr>
            <a:xfrm>
              <a:off x="-3418206" y="1203785"/>
              <a:ext cx="3285601" cy="5143500"/>
            </a:xfrm>
            <a:prstGeom prst="rect">
              <a:avLst/>
            </a:prstGeom>
          </p:spPr>
        </p:pic>
      </p:grpSp>
      <p:sp>
        <p:nvSpPr>
          <p:cNvPr id="2" name="Titel 1">
            <a:extLst>
              <a:ext uri="{FF2B5EF4-FFF2-40B4-BE49-F238E27FC236}">
                <a16:creationId xmlns:a16="http://schemas.microsoft.com/office/drawing/2014/main" id="{5F6F2250-5876-478A-B155-749C73B5E408}"/>
              </a:ext>
            </a:extLst>
          </p:cNvPr>
          <p:cNvSpPr>
            <a:spLocks noGrp="1"/>
          </p:cNvSpPr>
          <p:nvPr>
            <p:ph type="title"/>
          </p:nvPr>
        </p:nvSpPr>
        <p:spPr>
          <a:xfrm>
            <a:off x="6977019" y="3012250"/>
            <a:ext cx="2719355" cy="1681385"/>
          </a:xfrm>
        </p:spPr>
        <p:txBody>
          <a:bodyPr>
            <a:normAutofit/>
          </a:bodyPr>
          <a:lstStyle/>
          <a:p>
            <a:r>
              <a:rPr lang="de-CH" sz="3200" dirty="0" err="1">
                <a:latin typeface="Bradley Hand ITC" panose="03070402050302030203" pitchFamily="66" charset="0"/>
              </a:rPr>
              <a:t>Avoidance</a:t>
            </a:r>
            <a:r>
              <a:rPr lang="de-CH" sz="3200" dirty="0">
                <a:latin typeface="Bradley Hand ITC" panose="03070402050302030203" pitchFamily="66" charset="0"/>
              </a:rPr>
              <a:t> </a:t>
            </a:r>
            <a:r>
              <a:rPr lang="de-CH" sz="3200" dirty="0" err="1">
                <a:latin typeface="Bradley Hand ITC" panose="03070402050302030203" pitchFamily="66" charset="0"/>
              </a:rPr>
              <a:t>Strategies</a:t>
            </a:r>
            <a:endParaRPr lang="en-CH" sz="3200" dirty="0">
              <a:latin typeface="Bradley Hand ITC" panose="03070402050302030203" pitchFamily="66" charset="0"/>
            </a:endParaRPr>
          </a:p>
        </p:txBody>
      </p:sp>
      <p:sp>
        <p:nvSpPr>
          <p:cNvPr id="6" name="Foliennummernplatzhalter 5">
            <a:extLst>
              <a:ext uri="{FF2B5EF4-FFF2-40B4-BE49-F238E27FC236}">
                <a16:creationId xmlns:a16="http://schemas.microsoft.com/office/drawing/2014/main" id="{C6E93430-7418-461A-8F12-85FC5A539C8E}"/>
              </a:ext>
            </a:extLst>
          </p:cNvPr>
          <p:cNvSpPr>
            <a:spLocks noGrp="1"/>
          </p:cNvSpPr>
          <p:nvPr>
            <p:ph type="sldNum" sz="quarter" idx="12"/>
          </p:nvPr>
        </p:nvSpPr>
        <p:spPr/>
        <p:txBody>
          <a:bodyPr/>
          <a:lstStyle/>
          <a:p>
            <a:pPr defTabSz="914377"/>
            <a:fld id="{0BE92987-AE4B-47E8-BF09-5E096906286C}" type="slidenum">
              <a:rPr lang="fr-CH">
                <a:solidFill>
                  <a:srgbClr val="413C3A"/>
                </a:solidFill>
                <a:latin typeface="Franklin Gothic Demi Cond"/>
              </a:rPr>
              <a:pPr defTabSz="914377"/>
              <a:t>5</a:t>
            </a:fld>
            <a:endParaRPr lang="fr-CH">
              <a:solidFill>
                <a:srgbClr val="413C3A"/>
              </a:solidFill>
              <a:latin typeface="Franklin Gothic Demi Cond"/>
            </a:endParaRPr>
          </a:p>
        </p:txBody>
      </p:sp>
      <p:sp>
        <p:nvSpPr>
          <p:cNvPr id="5" name="Titel 2">
            <a:extLst>
              <a:ext uri="{FF2B5EF4-FFF2-40B4-BE49-F238E27FC236}">
                <a16:creationId xmlns:a16="http://schemas.microsoft.com/office/drawing/2014/main" id="{9B573FC6-F82C-49B5-B1C1-68CAEE6028FE}"/>
              </a:ext>
            </a:extLst>
          </p:cNvPr>
          <p:cNvSpPr txBox="1">
            <a:spLocks/>
          </p:cNvSpPr>
          <p:nvPr/>
        </p:nvSpPr>
        <p:spPr>
          <a:xfrm>
            <a:off x="7491946" y="6365060"/>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*based on slide 18 of lecture</a:t>
            </a:r>
            <a:endParaRPr lang="en-CH" sz="2667" spc="-93" dirty="0">
              <a:solidFill>
                <a:srgbClr val="413C3A"/>
              </a:solidFill>
              <a:highlight>
                <a:srgbClr val="FFCD2D"/>
              </a:highlight>
            </a:endParaRPr>
          </a:p>
        </p:txBody>
      </p:sp>
      <p:sp>
        <p:nvSpPr>
          <p:cNvPr id="14" name="Titel 1">
            <a:extLst>
              <a:ext uri="{FF2B5EF4-FFF2-40B4-BE49-F238E27FC236}">
                <a16:creationId xmlns:a16="http://schemas.microsoft.com/office/drawing/2014/main" id="{166618F4-E576-4A50-B60A-F9CF5818081E}"/>
              </a:ext>
            </a:extLst>
          </p:cNvPr>
          <p:cNvSpPr txBox="1">
            <a:spLocks/>
          </p:cNvSpPr>
          <p:nvPr/>
        </p:nvSpPr>
        <p:spPr>
          <a:xfrm>
            <a:off x="9088583" y="1060933"/>
            <a:ext cx="2342221"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00A79F"/>
                </a:solidFill>
                <a:latin typeface="Bradley Hand ITC" panose="03070402050302030203" pitchFamily="66" charset="0"/>
              </a:rPr>
              <a:t>Renewable</a:t>
            </a:r>
            <a:r>
              <a:rPr lang="de-CH" sz="2667" spc="-93" dirty="0">
                <a:solidFill>
                  <a:srgbClr val="00A79F"/>
                </a:solidFill>
                <a:latin typeface="Bradley Hand ITC" panose="03070402050302030203" pitchFamily="66" charset="0"/>
              </a:rPr>
              <a:t> </a:t>
            </a:r>
            <a:r>
              <a:rPr lang="de-CH" sz="2667" spc="-93" dirty="0" err="1">
                <a:solidFill>
                  <a:srgbClr val="00A79F"/>
                </a:solidFill>
                <a:latin typeface="Bradley Hand ITC" panose="03070402050302030203" pitchFamily="66" charset="0"/>
              </a:rPr>
              <a:t>energy</a:t>
            </a:r>
            <a:endParaRPr lang="en-CH" sz="2667" spc="-93" dirty="0">
              <a:solidFill>
                <a:srgbClr val="00A79F"/>
              </a:solidFill>
              <a:latin typeface="Bradley Hand ITC" panose="03070402050302030203" pitchFamily="66" charset="0"/>
            </a:endParaRPr>
          </a:p>
        </p:txBody>
      </p:sp>
      <p:sp>
        <p:nvSpPr>
          <p:cNvPr id="15" name="Titel 1">
            <a:extLst>
              <a:ext uri="{FF2B5EF4-FFF2-40B4-BE49-F238E27FC236}">
                <a16:creationId xmlns:a16="http://schemas.microsoft.com/office/drawing/2014/main" id="{706794D8-60F7-41F2-9EAC-31CEF58135DF}"/>
              </a:ext>
            </a:extLst>
          </p:cNvPr>
          <p:cNvSpPr txBox="1">
            <a:spLocks/>
          </p:cNvSpPr>
          <p:nvPr/>
        </p:nvSpPr>
        <p:spPr>
          <a:xfrm>
            <a:off x="5055094" y="955008"/>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a:solidFill>
                  <a:srgbClr val="F39869">
                    <a:lumMod val="75000"/>
                  </a:srgbClr>
                </a:solidFill>
                <a:latin typeface="Bradley Hand ITC" panose="03070402050302030203" pitchFamily="66" charset="0"/>
              </a:rPr>
              <a:t>Energy </a:t>
            </a:r>
            <a:r>
              <a:rPr lang="de-CH" sz="2400" spc="-93" dirty="0" err="1">
                <a:solidFill>
                  <a:srgbClr val="F39869">
                    <a:lumMod val="75000"/>
                  </a:srgbClr>
                </a:solidFill>
                <a:latin typeface="Bradley Hand ITC" panose="03070402050302030203" pitchFamily="66" charset="0"/>
              </a:rPr>
              <a:t>efficiency</a:t>
            </a:r>
            <a:r>
              <a:rPr lang="de-CH" sz="2400" spc="-93" dirty="0">
                <a:solidFill>
                  <a:srgbClr val="F39869">
                    <a:lumMod val="75000"/>
                  </a:srgbClr>
                </a:solidFill>
                <a:latin typeface="Bradley Hand ITC" panose="03070402050302030203" pitchFamily="66" charset="0"/>
              </a:rPr>
              <a:t> and </a:t>
            </a:r>
            <a:r>
              <a:rPr lang="de-CH" sz="2400" spc="-93" dirty="0" err="1">
                <a:solidFill>
                  <a:srgbClr val="F39869">
                    <a:lumMod val="75000"/>
                  </a:srgbClr>
                </a:solidFill>
                <a:latin typeface="Bradley Hand ITC" panose="03070402050302030203" pitchFamily="66" charset="0"/>
              </a:rPr>
              <a:t>fuel</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switching</a:t>
            </a:r>
            <a:endParaRPr lang="en-CH" sz="2400" spc="-93" dirty="0">
              <a:solidFill>
                <a:srgbClr val="F39869">
                  <a:lumMod val="75000"/>
                </a:srgbClr>
              </a:solidFill>
              <a:latin typeface="Bradley Hand ITC" panose="03070402050302030203" pitchFamily="66" charset="0"/>
            </a:endParaRPr>
          </a:p>
        </p:txBody>
      </p:sp>
      <p:sp>
        <p:nvSpPr>
          <p:cNvPr id="16" name="Titel 1">
            <a:extLst>
              <a:ext uri="{FF2B5EF4-FFF2-40B4-BE49-F238E27FC236}">
                <a16:creationId xmlns:a16="http://schemas.microsoft.com/office/drawing/2014/main" id="{47E47479-82BF-4E64-8CFC-2DB64B41AC5B}"/>
              </a:ext>
            </a:extLst>
          </p:cNvPr>
          <p:cNvSpPr txBox="1">
            <a:spLocks/>
          </p:cNvSpPr>
          <p:nvPr/>
        </p:nvSpPr>
        <p:spPr>
          <a:xfrm>
            <a:off x="5296829" y="5046240"/>
            <a:ext cx="2221571"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err="1">
                <a:solidFill>
                  <a:srgbClr val="B51F1F"/>
                </a:solidFill>
                <a:latin typeface="Bradley Hand ITC" panose="03070402050302030203" pitchFamily="66" charset="0"/>
              </a:rPr>
              <a:t>household</a:t>
            </a:r>
            <a:r>
              <a:rPr lang="de-CH" sz="2667" spc="-93" dirty="0">
                <a:solidFill>
                  <a:srgbClr val="B51F1F"/>
                </a:solidFill>
                <a:latin typeface="Bradley Hand ITC" panose="03070402050302030203" pitchFamily="66" charset="0"/>
              </a:rPr>
              <a:t> </a:t>
            </a:r>
            <a:r>
              <a:rPr lang="de-CH" sz="2667" spc="-93" dirty="0" err="1">
                <a:solidFill>
                  <a:srgbClr val="B51F1F"/>
                </a:solidFill>
                <a:latin typeface="Bradley Hand ITC" panose="03070402050302030203" pitchFamily="66" charset="0"/>
              </a:rPr>
              <a:t>devices</a:t>
            </a:r>
            <a:endParaRPr lang="en-CH" sz="2667" spc="-93" dirty="0">
              <a:solidFill>
                <a:srgbClr val="B51F1F"/>
              </a:solidFill>
              <a:latin typeface="Bradley Hand ITC" panose="03070402050302030203" pitchFamily="66" charset="0"/>
            </a:endParaRPr>
          </a:p>
        </p:txBody>
      </p:sp>
      <p:sp>
        <p:nvSpPr>
          <p:cNvPr id="17" name="Titel 1">
            <a:extLst>
              <a:ext uri="{FF2B5EF4-FFF2-40B4-BE49-F238E27FC236}">
                <a16:creationId xmlns:a16="http://schemas.microsoft.com/office/drawing/2014/main" id="{F5833728-D539-4B26-BFAE-6FB4A2871367}"/>
              </a:ext>
            </a:extLst>
          </p:cNvPr>
          <p:cNvSpPr txBox="1">
            <a:spLocks/>
          </p:cNvSpPr>
          <p:nvPr/>
        </p:nvSpPr>
        <p:spPr>
          <a:xfrm>
            <a:off x="8880681" y="5006217"/>
            <a:ext cx="2719355"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413C3A">
                    <a:lumMod val="60000"/>
                    <a:lumOff val="40000"/>
                  </a:srgbClr>
                </a:solidFill>
                <a:latin typeface="Bradley Hand ITC" panose="03070402050302030203" pitchFamily="66" charset="0"/>
              </a:rPr>
              <a:t>Water</a:t>
            </a:r>
            <a:r>
              <a:rPr lang="de-CH" sz="2667" spc="-93" dirty="0">
                <a:solidFill>
                  <a:srgbClr val="413C3A">
                    <a:lumMod val="60000"/>
                    <a:lumOff val="40000"/>
                  </a:srgbClr>
                </a:solidFill>
                <a:latin typeface="Bradley Hand ITC" panose="03070402050302030203" pitchFamily="66" charset="0"/>
              </a:rPr>
              <a:t> </a:t>
            </a:r>
            <a:r>
              <a:rPr lang="de-CH" sz="2667" spc="-93" dirty="0" err="1">
                <a:solidFill>
                  <a:srgbClr val="413C3A">
                    <a:lumMod val="60000"/>
                    <a:lumOff val="40000"/>
                  </a:srgbClr>
                </a:solidFill>
                <a:latin typeface="Bradley Hand ITC" panose="03070402050302030203" pitchFamily="66" charset="0"/>
              </a:rPr>
              <a:t>management</a:t>
            </a:r>
            <a:endParaRPr lang="en-CH" sz="2667" spc="-93" dirty="0">
              <a:solidFill>
                <a:srgbClr val="413C3A">
                  <a:lumMod val="60000"/>
                  <a:lumOff val="40000"/>
                </a:srgbClr>
              </a:solidFill>
              <a:latin typeface="Bradley Hand ITC" panose="03070402050302030203" pitchFamily="66" charset="0"/>
            </a:endParaRPr>
          </a:p>
        </p:txBody>
      </p:sp>
      <p:sp>
        <p:nvSpPr>
          <p:cNvPr id="18" name="Titel 1">
            <a:extLst>
              <a:ext uri="{FF2B5EF4-FFF2-40B4-BE49-F238E27FC236}">
                <a16:creationId xmlns:a16="http://schemas.microsoft.com/office/drawing/2014/main" id="{0DB8899F-30A1-4BCD-B5F7-924D523E199A}"/>
              </a:ext>
            </a:extLst>
          </p:cNvPr>
          <p:cNvSpPr txBox="1">
            <a:spLocks/>
          </p:cNvSpPr>
          <p:nvPr/>
        </p:nvSpPr>
        <p:spPr>
          <a:xfrm>
            <a:off x="739406" y="2189213"/>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00A79F"/>
                </a:solidFill>
                <a:latin typeface="Bradley Hand ITC" panose="03070402050302030203" pitchFamily="66" charset="0"/>
              </a:rPr>
              <a:t>Hydro</a:t>
            </a:r>
            <a:r>
              <a:rPr lang="de-CH" sz="2400" spc="-93" dirty="0">
                <a:solidFill>
                  <a:srgbClr val="00A79F"/>
                </a:solidFill>
                <a:latin typeface="Bradley Hand ITC" panose="03070402050302030203" pitchFamily="66" charset="0"/>
              </a:rPr>
              <a:t>, Solar, wind, </a:t>
            </a:r>
            <a:r>
              <a:rPr lang="de-CH" sz="2400" spc="-93" dirty="0" err="1">
                <a:solidFill>
                  <a:srgbClr val="00A79F"/>
                </a:solidFill>
                <a:latin typeface="Bradley Hand ITC" panose="03070402050302030203" pitchFamily="66" charset="0"/>
              </a:rPr>
              <a:t>nuclear</a:t>
            </a:r>
            <a:endParaRPr lang="en-CH" sz="2400" spc="-93" dirty="0">
              <a:solidFill>
                <a:srgbClr val="00A79F"/>
              </a:solidFill>
              <a:latin typeface="Bradley Hand ITC" panose="03070402050302030203" pitchFamily="66" charset="0"/>
            </a:endParaRPr>
          </a:p>
        </p:txBody>
      </p:sp>
      <p:sp>
        <p:nvSpPr>
          <p:cNvPr id="19" name="Titel 1">
            <a:extLst>
              <a:ext uri="{FF2B5EF4-FFF2-40B4-BE49-F238E27FC236}">
                <a16:creationId xmlns:a16="http://schemas.microsoft.com/office/drawing/2014/main" id="{FFA9AE86-A6CB-4BA3-A0DA-AABA56DFAF03}"/>
              </a:ext>
            </a:extLst>
          </p:cNvPr>
          <p:cNvSpPr txBox="1">
            <a:spLocks/>
          </p:cNvSpPr>
          <p:nvPr/>
        </p:nvSpPr>
        <p:spPr>
          <a:xfrm>
            <a:off x="263206" y="822266"/>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a:solidFill>
                  <a:srgbClr val="F39869">
                    <a:lumMod val="75000"/>
                  </a:srgbClr>
                </a:solidFill>
                <a:latin typeface="Bradley Hand ITC" panose="03070402050302030203" pitchFamily="66" charset="0"/>
              </a:rPr>
              <a:t>Energy </a:t>
            </a:r>
            <a:r>
              <a:rPr lang="de-CH" sz="2400" spc="-93" dirty="0" err="1">
                <a:solidFill>
                  <a:srgbClr val="F39869">
                    <a:lumMod val="75000"/>
                  </a:srgbClr>
                </a:solidFill>
                <a:latin typeface="Bradley Hand ITC" panose="03070402050302030203" pitchFamily="66" charset="0"/>
              </a:rPr>
              <a:t>saving</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measures</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to</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reduce</a:t>
            </a:r>
            <a:r>
              <a:rPr lang="de-CH" sz="2400" spc="-93" dirty="0">
                <a:solidFill>
                  <a:srgbClr val="F39869">
                    <a:lumMod val="75000"/>
                  </a:srgbClr>
                </a:solidFill>
                <a:latin typeface="Bradley Hand ITC" panose="03070402050302030203" pitchFamily="66" charset="0"/>
              </a:rPr>
              <a:t> CO2 </a:t>
            </a:r>
            <a:r>
              <a:rPr lang="de-CH" sz="2400" spc="-93" dirty="0" err="1">
                <a:solidFill>
                  <a:srgbClr val="F39869">
                    <a:lumMod val="75000"/>
                  </a:srgbClr>
                </a:solidFill>
                <a:latin typeface="Bradley Hand ITC" panose="03070402050302030203" pitchFamily="66" charset="0"/>
              </a:rPr>
              <a:t>emissions</a:t>
            </a:r>
            <a:r>
              <a:rPr lang="de-CH" sz="2400" spc="-93" dirty="0">
                <a:solidFill>
                  <a:srgbClr val="F39869">
                    <a:lumMod val="75000"/>
                  </a:srgbClr>
                </a:solidFill>
                <a:latin typeface="Bradley Hand ITC" panose="03070402050302030203" pitchFamily="66" charset="0"/>
              </a:rPr>
              <a:t> and </a:t>
            </a:r>
            <a:r>
              <a:rPr lang="de-CH" sz="2400" spc="-93" dirty="0" err="1">
                <a:solidFill>
                  <a:srgbClr val="F39869">
                    <a:lumMod val="75000"/>
                  </a:srgbClr>
                </a:solidFill>
                <a:latin typeface="Bradley Hand ITC" panose="03070402050302030203" pitchFamily="66" charset="0"/>
              </a:rPr>
              <a:t>replace</a:t>
            </a:r>
            <a:r>
              <a:rPr lang="de-CH" sz="2400" spc="-93" dirty="0">
                <a:solidFill>
                  <a:srgbClr val="F39869">
                    <a:lumMod val="75000"/>
                  </a:srgbClr>
                </a:solidFill>
                <a:latin typeface="Bradley Hand ITC" panose="03070402050302030203" pitchFamily="66" charset="0"/>
              </a:rPr>
              <a:t> fossil </a:t>
            </a:r>
            <a:r>
              <a:rPr lang="de-CH" sz="2400" spc="-93" dirty="0" err="1">
                <a:solidFill>
                  <a:srgbClr val="F39869">
                    <a:lumMod val="75000"/>
                  </a:srgbClr>
                </a:solidFill>
                <a:latin typeface="Bradley Hand ITC" panose="03070402050302030203" pitchFamily="66" charset="0"/>
              </a:rPr>
              <a:t>fuels</a:t>
            </a:r>
            <a:endParaRPr lang="en-CH" sz="2400" spc="-93" dirty="0">
              <a:solidFill>
                <a:srgbClr val="F39869">
                  <a:lumMod val="75000"/>
                </a:srgbClr>
              </a:solidFill>
              <a:latin typeface="Bradley Hand ITC" panose="03070402050302030203" pitchFamily="66" charset="0"/>
            </a:endParaRPr>
          </a:p>
        </p:txBody>
      </p:sp>
      <p:sp>
        <p:nvSpPr>
          <p:cNvPr id="20" name="Titel 1">
            <a:extLst>
              <a:ext uri="{FF2B5EF4-FFF2-40B4-BE49-F238E27FC236}">
                <a16:creationId xmlns:a16="http://schemas.microsoft.com/office/drawing/2014/main" id="{400AEC26-0416-463D-AFD7-FF52E8947AA8}"/>
              </a:ext>
            </a:extLst>
          </p:cNvPr>
          <p:cNvSpPr txBox="1">
            <a:spLocks/>
          </p:cNvSpPr>
          <p:nvPr/>
        </p:nvSpPr>
        <p:spPr>
          <a:xfrm>
            <a:off x="178303" y="3324832"/>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B51F1F"/>
                </a:solidFill>
                <a:latin typeface="Bradley Hand ITC" panose="03070402050302030203" pitchFamily="66" charset="0"/>
              </a:rPr>
              <a:t>Increase</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energy</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efficiency</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of</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household</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devices</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reduce</a:t>
            </a:r>
            <a:r>
              <a:rPr lang="de-CH" sz="2400" spc="-93" dirty="0">
                <a:solidFill>
                  <a:srgbClr val="B51F1F"/>
                </a:solidFill>
                <a:latin typeface="Bradley Hand ITC" panose="03070402050302030203" pitchFamily="66" charset="0"/>
              </a:rPr>
              <a:t> fossil </a:t>
            </a:r>
            <a:r>
              <a:rPr lang="de-CH" sz="2400" spc="-93" dirty="0" err="1">
                <a:solidFill>
                  <a:srgbClr val="B51F1F"/>
                </a:solidFill>
                <a:latin typeface="Bradley Hand ITC" panose="03070402050302030203" pitchFamily="66" charset="0"/>
              </a:rPr>
              <a:t>fuel</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burning</a:t>
            </a:r>
            <a:r>
              <a:rPr lang="de-CH" sz="2400" spc="-93" dirty="0">
                <a:solidFill>
                  <a:srgbClr val="B51F1F"/>
                </a:solidFill>
                <a:latin typeface="Bradley Hand ITC" panose="03070402050302030203" pitchFamily="66" charset="0"/>
              </a:rPr>
              <a:t> in </a:t>
            </a:r>
            <a:r>
              <a:rPr lang="de-CH" sz="2400" spc="-93" dirty="0" err="1">
                <a:solidFill>
                  <a:srgbClr val="B51F1F"/>
                </a:solidFill>
                <a:latin typeface="Bradley Hand ITC" panose="03070402050302030203" pitchFamily="66" charset="0"/>
              </a:rPr>
              <a:t>cookstoves</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for</a:t>
            </a:r>
            <a:r>
              <a:rPr lang="de-CH" sz="2400" spc="-93" dirty="0">
                <a:solidFill>
                  <a:srgbClr val="B51F1F"/>
                </a:solidFill>
                <a:latin typeface="Bradley Hand ITC" panose="03070402050302030203" pitchFamily="66" charset="0"/>
              </a:rPr>
              <a:t> </a:t>
            </a:r>
            <a:r>
              <a:rPr lang="de-CH" sz="2400" spc="-93" dirty="0" err="1">
                <a:solidFill>
                  <a:srgbClr val="B51F1F"/>
                </a:solidFill>
                <a:latin typeface="Bradley Hand ITC" panose="03070402050302030203" pitchFamily="66" charset="0"/>
              </a:rPr>
              <a:t>example</a:t>
            </a:r>
            <a:endParaRPr lang="en-CH" sz="2400" spc="-93" dirty="0">
              <a:solidFill>
                <a:srgbClr val="B51F1F"/>
              </a:solidFill>
              <a:latin typeface="Bradley Hand ITC" panose="03070402050302030203" pitchFamily="66" charset="0"/>
            </a:endParaRPr>
          </a:p>
        </p:txBody>
      </p:sp>
      <p:sp>
        <p:nvSpPr>
          <p:cNvPr id="21" name="Titel 1">
            <a:extLst>
              <a:ext uri="{FF2B5EF4-FFF2-40B4-BE49-F238E27FC236}">
                <a16:creationId xmlns:a16="http://schemas.microsoft.com/office/drawing/2014/main" id="{6E78A637-0265-4192-88B1-4F4043E71217}"/>
              </a:ext>
            </a:extLst>
          </p:cNvPr>
          <p:cNvSpPr txBox="1">
            <a:spLocks/>
          </p:cNvSpPr>
          <p:nvPr/>
        </p:nvSpPr>
        <p:spPr>
          <a:xfrm>
            <a:off x="280840" y="5176560"/>
            <a:ext cx="3334395"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413C3A">
                    <a:lumMod val="60000"/>
                    <a:lumOff val="40000"/>
                  </a:srgbClr>
                </a:solidFill>
                <a:latin typeface="Bradley Hand ITC" panose="03070402050302030203" pitchFamily="66" charset="0"/>
              </a:rPr>
              <a:t>Invest</a:t>
            </a:r>
            <a:r>
              <a:rPr lang="de-CH" sz="2400" spc="-93" dirty="0">
                <a:solidFill>
                  <a:srgbClr val="413C3A">
                    <a:lumMod val="60000"/>
                    <a:lumOff val="40000"/>
                  </a:srgbClr>
                </a:solidFill>
                <a:latin typeface="Bradley Hand ITC" panose="03070402050302030203" pitchFamily="66" charset="0"/>
              </a:rPr>
              <a:t> in clean </a:t>
            </a:r>
            <a:r>
              <a:rPr lang="de-CH" sz="2400" spc="-93" dirty="0" err="1">
                <a:solidFill>
                  <a:srgbClr val="413C3A">
                    <a:lumMod val="60000"/>
                    <a:lumOff val="40000"/>
                  </a:srgbClr>
                </a:solidFill>
                <a:latin typeface="Bradley Hand ITC" panose="03070402050302030203" pitchFamily="66" charset="0"/>
              </a:rPr>
              <a:t>water</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supply</a:t>
            </a:r>
            <a:r>
              <a:rPr lang="de-CH" sz="2400" spc="-93" dirty="0">
                <a:solidFill>
                  <a:srgbClr val="413C3A">
                    <a:lumMod val="60000"/>
                    <a:lumOff val="40000"/>
                  </a:srgbClr>
                </a:solidFill>
                <a:latin typeface="Bradley Hand ITC" panose="03070402050302030203" pitchFamily="66" charset="0"/>
              </a:rPr>
              <a:t> and </a:t>
            </a:r>
            <a:r>
              <a:rPr lang="de-CH" sz="2400" spc="-93" dirty="0" err="1">
                <a:solidFill>
                  <a:srgbClr val="413C3A">
                    <a:lumMod val="60000"/>
                    <a:lumOff val="40000"/>
                  </a:srgbClr>
                </a:solidFill>
                <a:latin typeface="Bradley Hand ITC" panose="03070402050302030203" pitchFamily="66" charset="0"/>
              </a:rPr>
              <a:t>reduce</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need</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to</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boil</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water</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for</a:t>
            </a:r>
            <a:r>
              <a:rPr lang="de-CH" sz="2400" spc="-93" dirty="0">
                <a:solidFill>
                  <a:srgbClr val="413C3A">
                    <a:lumMod val="60000"/>
                    <a:lumOff val="40000"/>
                  </a:srgbClr>
                </a:solidFill>
                <a:latin typeface="Bradley Hand ITC" panose="03070402050302030203" pitchFamily="66" charset="0"/>
              </a:rPr>
              <a:t> </a:t>
            </a:r>
            <a:r>
              <a:rPr lang="de-CH" sz="2400" spc="-93" dirty="0" err="1">
                <a:solidFill>
                  <a:srgbClr val="413C3A">
                    <a:lumMod val="60000"/>
                    <a:lumOff val="40000"/>
                  </a:srgbClr>
                </a:solidFill>
                <a:latin typeface="Bradley Hand ITC" panose="03070402050302030203" pitchFamily="66" charset="0"/>
              </a:rPr>
              <a:t>sanitation</a:t>
            </a:r>
            <a:endParaRPr lang="en-CH" sz="2400" spc="-93" dirty="0">
              <a:solidFill>
                <a:srgbClr val="413C3A">
                  <a:lumMod val="60000"/>
                  <a:lumOff val="40000"/>
                </a:srgbClr>
              </a:solidFill>
              <a:latin typeface="Bradley Hand ITC" panose="03070402050302030203" pitchFamily="66" charset="0"/>
            </a:endParaRPr>
          </a:p>
        </p:txBody>
      </p:sp>
    </p:spTree>
    <p:extLst>
      <p:ext uri="{BB962C8B-B14F-4D97-AF65-F5344CB8AC3E}">
        <p14:creationId xmlns:p14="http://schemas.microsoft.com/office/powerpoint/2010/main" val="30884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5A05FF4-D43F-4165-9F68-33CC1DC61705}"/>
              </a:ext>
            </a:extLst>
          </p:cNvPr>
          <p:cNvPicPr>
            <a:picLocks noChangeAspect="1"/>
          </p:cNvPicPr>
          <p:nvPr/>
        </p:nvPicPr>
        <p:blipFill rotWithShape="1">
          <a:blip r:embed="rId3"/>
          <a:srcRect l="-1" t="40849" r="447"/>
          <a:stretch/>
        </p:blipFill>
        <p:spPr>
          <a:xfrm>
            <a:off x="1107440" y="2531"/>
            <a:ext cx="11084561" cy="3841901"/>
          </a:xfrm>
          <a:prstGeom prst="rect">
            <a:avLst/>
          </a:prstGeom>
        </p:spPr>
      </p:pic>
      <p:sp>
        <p:nvSpPr>
          <p:cNvPr id="2" name="Titel 1">
            <a:extLst>
              <a:ext uri="{FF2B5EF4-FFF2-40B4-BE49-F238E27FC236}">
                <a16:creationId xmlns:a16="http://schemas.microsoft.com/office/drawing/2014/main" id="{5F6F2250-5876-478A-B155-749C73B5E408}"/>
              </a:ext>
            </a:extLst>
          </p:cNvPr>
          <p:cNvSpPr>
            <a:spLocks noGrp="1"/>
          </p:cNvSpPr>
          <p:nvPr>
            <p:ph type="title"/>
          </p:nvPr>
        </p:nvSpPr>
        <p:spPr>
          <a:xfrm>
            <a:off x="4767939" y="372390"/>
            <a:ext cx="4505884" cy="1681385"/>
          </a:xfrm>
        </p:spPr>
        <p:txBody>
          <a:bodyPr>
            <a:normAutofit/>
          </a:bodyPr>
          <a:lstStyle/>
          <a:p>
            <a:r>
              <a:rPr lang="de-CH" sz="3200" dirty="0" err="1">
                <a:latin typeface="Bradley Hand ITC" panose="03070402050302030203" pitchFamily="66" charset="0"/>
              </a:rPr>
              <a:t>Removal</a:t>
            </a:r>
            <a:r>
              <a:rPr lang="de-CH" sz="3200" dirty="0">
                <a:latin typeface="Bradley Hand ITC" panose="03070402050302030203" pitchFamily="66" charset="0"/>
              </a:rPr>
              <a:t> </a:t>
            </a:r>
            <a:r>
              <a:rPr lang="de-CH" sz="3200" dirty="0" err="1">
                <a:latin typeface="Bradley Hand ITC" panose="03070402050302030203" pitchFamily="66" charset="0"/>
              </a:rPr>
              <a:t>Strategies</a:t>
            </a:r>
            <a:endParaRPr lang="en-CH" sz="3200" dirty="0">
              <a:latin typeface="Bradley Hand ITC" panose="03070402050302030203" pitchFamily="66" charset="0"/>
            </a:endParaRPr>
          </a:p>
        </p:txBody>
      </p:sp>
      <p:sp>
        <p:nvSpPr>
          <p:cNvPr id="6" name="Foliennummernplatzhalter 5">
            <a:extLst>
              <a:ext uri="{FF2B5EF4-FFF2-40B4-BE49-F238E27FC236}">
                <a16:creationId xmlns:a16="http://schemas.microsoft.com/office/drawing/2014/main" id="{C6E93430-7418-461A-8F12-85FC5A539C8E}"/>
              </a:ext>
            </a:extLst>
          </p:cNvPr>
          <p:cNvSpPr>
            <a:spLocks noGrp="1"/>
          </p:cNvSpPr>
          <p:nvPr>
            <p:ph type="sldNum" sz="quarter" idx="12"/>
          </p:nvPr>
        </p:nvSpPr>
        <p:spPr/>
        <p:txBody>
          <a:bodyPr/>
          <a:lstStyle/>
          <a:p>
            <a:pPr defTabSz="914377"/>
            <a:fld id="{0BE92987-AE4B-47E8-BF09-5E096906286C}" type="slidenum">
              <a:rPr lang="fr-CH">
                <a:solidFill>
                  <a:srgbClr val="413C3A"/>
                </a:solidFill>
                <a:latin typeface="Franklin Gothic Demi Cond"/>
              </a:rPr>
              <a:pPr defTabSz="914377"/>
              <a:t>6</a:t>
            </a:fld>
            <a:endParaRPr lang="fr-CH">
              <a:solidFill>
                <a:srgbClr val="413C3A"/>
              </a:solidFill>
              <a:latin typeface="Franklin Gothic Demi Cond"/>
            </a:endParaRPr>
          </a:p>
        </p:txBody>
      </p:sp>
      <p:sp>
        <p:nvSpPr>
          <p:cNvPr id="5" name="Titel 2">
            <a:extLst>
              <a:ext uri="{FF2B5EF4-FFF2-40B4-BE49-F238E27FC236}">
                <a16:creationId xmlns:a16="http://schemas.microsoft.com/office/drawing/2014/main" id="{9B573FC6-F82C-49B5-B1C1-68CAEE6028FE}"/>
              </a:ext>
            </a:extLst>
          </p:cNvPr>
          <p:cNvSpPr txBox="1">
            <a:spLocks/>
          </p:cNvSpPr>
          <p:nvPr/>
        </p:nvSpPr>
        <p:spPr>
          <a:xfrm>
            <a:off x="7491946" y="6365060"/>
            <a:ext cx="5535495" cy="1430337"/>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defTabSz="914377"/>
            <a:r>
              <a:rPr lang="de-CH" sz="2667" spc="-93" dirty="0">
                <a:solidFill>
                  <a:srgbClr val="413C3A"/>
                </a:solidFill>
                <a:highlight>
                  <a:srgbClr val="FFCD2D"/>
                </a:highlight>
              </a:rPr>
              <a:t>*based on slide 19 of lecture</a:t>
            </a:r>
            <a:endParaRPr lang="en-CH" sz="2667" spc="-93" dirty="0">
              <a:solidFill>
                <a:srgbClr val="413C3A"/>
              </a:solidFill>
              <a:highlight>
                <a:srgbClr val="FFCD2D"/>
              </a:highlight>
            </a:endParaRPr>
          </a:p>
        </p:txBody>
      </p:sp>
      <p:sp>
        <p:nvSpPr>
          <p:cNvPr id="18" name="Titel 1">
            <a:extLst>
              <a:ext uri="{FF2B5EF4-FFF2-40B4-BE49-F238E27FC236}">
                <a16:creationId xmlns:a16="http://schemas.microsoft.com/office/drawing/2014/main" id="{0DB8899F-30A1-4BCD-B5F7-924D523E199A}"/>
              </a:ext>
            </a:extLst>
          </p:cNvPr>
          <p:cNvSpPr txBox="1">
            <a:spLocks/>
          </p:cNvSpPr>
          <p:nvPr/>
        </p:nvSpPr>
        <p:spPr>
          <a:xfrm>
            <a:off x="8802538" y="4309490"/>
            <a:ext cx="3389463" cy="1681385"/>
          </a:xfrm>
          <a:prstGeom prst="rect">
            <a:avLst/>
          </a:prstGeom>
        </p:spPr>
        <p:txBody>
          <a:bodyPr vert="horz" lIns="240000" tIns="0" rIns="96000" bIns="62400" rtlCol="0" anchor="t">
            <a:normAutofit lnSpcReduction="10000"/>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E30613"/>
                </a:solidFill>
                <a:latin typeface="Bradley Hand ITC" panose="03070402050302030203" pitchFamily="66" charset="0"/>
              </a:rPr>
              <a:t>Increase</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controls</a:t>
            </a:r>
            <a:r>
              <a:rPr lang="de-CH" sz="2400" spc="-93" dirty="0">
                <a:solidFill>
                  <a:srgbClr val="E30613"/>
                </a:solidFill>
                <a:latin typeface="Bradley Hand ITC" panose="03070402050302030203" pitchFamily="66" charset="0"/>
              </a:rPr>
              <a:t> on </a:t>
            </a:r>
            <a:r>
              <a:rPr lang="de-CH" sz="2400" spc="-93" dirty="0" err="1">
                <a:solidFill>
                  <a:srgbClr val="E30613"/>
                </a:solidFill>
                <a:latin typeface="Bradley Hand ITC" panose="03070402050302030203" pitchFamily="66" charset="0"/>
              </a:rPr>
              <a:t>landfill</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sites</a:t>
            </a:r>
            <a:r>
              <a:rPr lang="de-CH" sz="2400" spc="-93" dirty="0">
                <a:solidFill>
                  <a:srgbClr val="E30613"/>
                </a:solidFill>
                <a:latin typeface="Bradley Hand ITC" panose="03070402050302030203" pitchFamily="66" charset="0"/>
              </a:rPr>
              <a:t> e.g. </a:t>
            </a:r>
          </a:p>
          <a:p>
            <a:pPr algn="ctr" defTabSz="914377"/>
            <a:r>
              <a:rPr lang="de-CH" sz="2400" spc="-93" dirty="0">
                <a:solidFill>
                  <a:srgbClr val="E30613"/>
                </a:solidFill>
                <a:latin typeface="Bradley Hand ITC" panose="03070402050302030203" pitchFamily="66" charset="0"/>
              </a:rPr>
              <a:t>Capture </a:t>
            </a:r>
            <a:r>
              <a:rPr lang="de-CH" sz="2400" spc="-93" dirty="0" err="1">
                <a:solidFill>
                  <a:srgbClr val="E30613"/>
                </a:solidFill>
                <a:latin typeface="Bradley Hand ITC" panose="03070402050302030203" pitchFamily="66" charset="0"/>
              </a:rPr>
              <a:t>methane</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emissions</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released</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from</a:t>
            </a:r>
            <a:r>
              <a:rPr lang="de-CH" sz="2400" spc="-93" dirty="0">
                <a:solidFill>
                  <a:srgbClr val="E30613"/>
                </a:solidFill>
                <a:latin typeface="Bradley Hand ITC" panose="03070402050302030203" pitchFamily="66" charset="0"/>
              </a:rPr>
              <a:t> </a:t>
            </a:r>
            <a:r>
              <a:rPr lang="de-CH" sz="2400" spc="-93" dirty="0" err="1">
                <a:solidFill>
                  <a:srgbClr val="E30613"/>
                </a:solidFill>
                <a:latin typeface="Bradley Hand ITC" panose="03070402050302030203" pitchFamily="66" charset="0"/>
              </a:rPr>
              <a:t>waste</a:t>
            </a:r>
            <a:endParaRPr lang="en-CH" sz="2400" spc="-93" dirty="0">
              <a:solidFill>
                <a:srgbClr val="E30613"/>
              </a:solidFill>
              <a:latin typeface="Bradley Hand ITC" panose="03070402050302030203" pitchFamily="66" charset="0"/>
            </a:endParaRPr>
          </a:p>
        </p:txBody>
      </p:sp>
      <p:sp>
        <p:nvSpPr>
          <p:cNvPr id="19" name="Titel 1">
            <a:extLst>
              <a:ext uri="{FF2B5EF4-FFF2-40B4-BE49-F238E27FC236}">
                <a16:creationId xmlns:a16="http://schemas.microsoft.com/office/drawing/2014/main" id="{FFA9AE86-A6CB-4BA3-A0DA-AABA56DFAF03}"/>
              </a:ext>
            </a:extLst>
          </p:cNvPr>
          <p:cNvSpPr txBox="1">
            <a:spLocks/>
          </p:cNvSpPr>
          <p:nvPr/>
        </p:nvSpPr>
        <p:spPr>
          <a:xfrm>
            <a:off x="5041222" y="4378554"/>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F39869">
                    <a:lumMod val="75000"/>
                  </a:srgbClr>
                </a:solidFill>
                <a:latin typeface="Bradley Hand ITC" panose="03070402050302030203" pitchFamily="66" charset="0"/>
              </a:rPr>
              <a:t>Protect</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existing</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forested</a:t>
            </a:r>
            <a:r>
              <a:rPr lang="de-CH" sz="2400" spc="-93" dirty="0">
                <a:solidFill>
                  <a:srgbClr val="F39869">
                    <a:lumMod val="75000"/>
                  </a:srgbClr>
                </a:solidFill>
                <a:latin typeface="Bradley Hand ITC" panose="03070402050302030203" pitchFamily="66" charset="0"/>
              </a:rPr>
              <a:t> </a:t>
            </a:r>
            <a:r>
              <a:rPr lang="de-CH" sz="2400" spc="-93" dirty="0" err="1">
                <a:solidFill>
                  <a:srgbClr val="F39869">
                    <a:lumMod val="75000"/>
                  </a:srgbClr>
                </a:solidFill>
                <a:latin typeface="Bradley Hand ITC" panose="03070402050302030203" pitchFamily="66" charset="0"/>
              </a:rPr>
              <a:t>areas</a:t>
            </a:r>
            <a:endParaRPr lang="de-CH" sz="2400" spc="-93" dirty="0">
              <a:solidFill>
                <a:srgbClr val="F39869">
                  <a:lumMod val="75000"/>
                </a:srgbClr>
              </a:solidFill>
              <a:latin typeface="Bradley Hand ITC" panose="03070402050302030203" pitchFamily="66" charset="0"/>
            </a:endParaRPr>
          </a:p>
          <a:p>
            <a:pPr algn="ctr" defTabSz="914377"/>
            <a:r>
              <a:rPr lang="de-CH" sz="2400" spc="-93" dirty="0" err="1">
                <a:solidFill>
                  <a:srgbClr val="F39869">
                    <a:lumMod val="75000"/>
                  </a:srgbClr>
                </a:solidFill>
                <a:latin typeface="Bradley Hand ITC" panose="03070402050302030203" pitchFamily="66" charset="0"/>
              </a:rPr>
              <a:t>Reforestation</a:t>
            </a:r>
            <a:endParaRPr lang="de-CH" sz="2400" spc="-93" dirty="0">
              <a:solidFill>
                <a:srgbClr val="F39869">
                  <a:lumMod val="75000"/>
                </a:srgbClr>
              </a:solidFill>
              <a:latin typeface="Bradley Hand ITC" panose="03070402050302030203" pitchFamily="66" charset="0"/>
            </a:endParaRPr>
          </a:p>
          <a:p>
            <a:pPr algn="ctr" defTabSz="914377"/>
            <a:r>
              <a:rPr lang="de-CH" sz="2400" spc="-93" dirty="0">
                <a:solidFill>
                  <a:srgbClr val="F39869">
                    <a:lumMod val="75000"/>
                  </a:srgbClr>
                </a:solidFill>
                <a:latin typeface="Bradley Hand ITC" panose="03070402050302030203" pitchFamily="66" charset="0"/>
              </a:rPr>
              <a:t>Fight </a:t>
            </a:r>
            <a:r>
              <a:rPr lang="de-CH" sz="2400" spc="-93" dirty="0" err="1">
                <a:solidFill>
                  <a:srgbClr val="F39869">
                    <a:lumMod val="75000"/>
                  </a:srgbClr>
                </a:solidFill>
                <a:latin typeface="Bradley Hand ITC" panose="03070402050302030203" pitchFamily="66" charset="0"/>
              </a:rPr>
              <a:t>deforestation</a:t>
            </a:r>
            <a:endParaRPr lang="en-CH" sz="2400" spc="-93" dirty="0">
              <a:solidFill>
                <a:srgbClr val="F39869">
                  <a:lumMod val="75000"/>
                </a:srgbClr>
              </a:solidFill>
              <a:latin typeface="Bradley Hand ITC" panose="03070402050302030203" pitchFamily="66" charset="0"/>
            </a:endParaRPr>
          </a:p>
        </p:txBody>
      </p:sp>
      <p:sp>
        <p:nvSpPr>
          <p:cNvPr id="20" name="Titel 1">
            <a:extLst>
              <a:ext uri="{FF2B5EF4-FFF2-40B4-BE49-F238E27FC236}">
                <a16:creationId xmlns:a16="http://schemas.microsoft.com/office/drawing/2014/main" id="{400AEC26-0416-463D-AFD7-FF52E8947AA8}"/>
              </a:ext>
            </a:extLst>
          </p:cNvPr>
          <p:cNvSpPr txBox="1">
            <a:spLocks/>
          </p:cNvSpPr>
          <p:nvPr/>
        </p:nvSpPr>
        <p:spPr>
          <a:xfrm>
            <a:off x="886350" y="4381220"/>
            <a:ext cx="3660500"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400" spc="-93" dirty="0" err="1">
                <a:solidFill>
                  <a:srgbClr val="00A79F"/>
                </a:solidFill>
                <a:latin typeface="Bradley Hand ITC" panose="03070402050302030203" pitchFamily="66" charset="0"/>
              </a:rPr>
              <a:t>Increase</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agricultural</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practises</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that</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store</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carbon</a:t>
            </a:r>
            <a:r>
              <a:rPr lang="de-CH" sz="2400" spc="-93" dirty="0">
                <a:solidFill>
                  <a:srgbClr val="00A79F"/>
                </a:solidFill>
                <a:latin typeface="Bradley Hand ITC" panose="03070402050302030203" pitchFamily="66" charset="0"/>
              </a:rPr>
              <a:t> in </a:t>
            </a:r>
            <a:r>
              <a:rPr lang="de-CH" sz="2400" spc="-93" dirty="0" err="1">
                <a:solidFill>
                  <a:srgbClr val="00A79F"/>
                </a:solidFill>
                <a:latin typeface="Bradley Hand ITC" panose="03070402050302030203" pitchFamily="66" charset="0"/>
              </a:rPr>
              <a:t>soil</a:t>
            </a:r>
            <a:endParaRPr lang="de-CH" sz="2400" spc="-93" dirty="0">
              <a:solidFill>
                <a:srgbClr val="00A79F"/>
              </a:solidFill>
              <a:latin typeface="Bradley Hand ITC" panose="03070402050302030203" pitchFamily="66" charset="0"/>
            </a:endParaRPr>
          </a:p>
          <a:p>
            <a:pPr algn="ctr" defTabSz="914377"/>
            <a:r>
              <a:rPr lang="de-CH" sz="2400" spc="-93" dirty="0" err="1">
                <a:solidFill>
                  <a:srgbClr val="00A79F"/>
                </a:solidFill>
                <a:latin typeface="Bradley Hand ITC" panose="03070402050302030203" pitchFamily="66" charset="0"/>
              </a:rPr>
              <a:t>Improve</a:t>
            </a:r>
            <a:r>
              <a:rPr lang="de-CH" sz="2400" spc="-93" dirty="0">
                <a:solidFill>
                  <a:srgbClr val="00A79F"/>
                </a:solidFill>
                <a:latin typeface="Bradley Hand ITC" panose="03070402050302030203" pitchFamily="66" charset="0"/>
              </a:rPr>
              <a:t> </a:t>
            </a:r>
            <a:r>
              <a:rPr lang="de-CH" sz="2400" spc="-93" dirty="0" err="1">
                <a:solidFill>
                  <a:srgbClr val="00A79F"/>
                </a:solidFill>
                <a:latin typeface="Bradley Hand ITC" panose="03070402050302030203" pitchFamily="66" charset="0"/>
              </a:rPr>
              <a:t>biodiversity</a:t>
            </a:r>
            <a:endParaRPr lang="en-CH" sz="2400" spc="-93" dirty="0">
              <a:solidFill>
                <a:srgbClr val="00A79F"/>
              </a:solidFill>
              <a:latin typeface="Bradley Hand ITC" panose="03070402050302030203" pitchFamily="66" charset="0"/>
            </a:endParaRPr>
          </a:p>
        </p:txBody>
      </p:sp>
      <p:sp>
        <p:nvSpPr>
          <p:cNvPr id="23" name="Titel 1">
            <a:extLst>
              <a:ext uri="{FF2B5EF4-FFF2-40B4-BE49-F238E27FC236}">
                <a16:creationId xmlns:a16="http://schemas.microsoft.com/office/drawing/2014/main" id="{027BB2B1-D67E-4473-BEAA-0B1E5FDEBA4F}"/>
              </a:ext>
            </a:extLst>
          </p:cNvPr>
          <p:cNvSpPr txBox="1">
            <a:spLocks/>
          </p:cNvSpPr>
          <p:nvPr/>
        </p:nvSpPr>
        <p:spPr>
          <a:xfrm>
            <a:off x="2008553" y="2191876"/>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pc="-93" dirty="0" err="1">
                <a:solidFill>
                  <a:srgbClr val="00A79F"/>
                </a:solidFill>
                <a:latin typeface="Bradley Hand ITC" panose="03070402050302030203" pitchFamily="66" charset="0"/>
              </a:rPr>
              <a:t>Agriculture</a:t>
            </a:r>
            <a:endParaRPr lang="en-CH" spc="-93" dirty="0">
              <a:solidFill>
                <a:srgbClr val="00A79F"/>
              </a:solidFill>
              <a:latin typeface="Bradley Hand ITC" panose="03070402050302030203" pitchFamily="66" charset="0"/>
            </a:endParaRPr>
          </a:p>
        </p:txBody>
      </p:sp>
      <p:sp>
        <p:nvSpPr>
          <p:cNvPr id="25" name="Titel 1">
            <a:extLst>
              <a:ext uri="{FF2B5EF4-FFF2-40B4-BE49-F238E27FC236}">
                <a16:creationId xmlns:a16="http://schemas.microsoft.com/office/drawing/2014/main" id="{25382347-81E9-427C-AB6F-910311DDAA9B}"/>
              </a:ext>
            </a:extLst>
          </p:cNvPr>
          <p:cNvSpPr txBox="1">
            <a:spLocks/>
          </p:cNvSpPr>
          <p:nvPr/>
        </p:nvSpPr>
        <p:spPr>
          <a:xfrm>
            <a:off x="5602325" y="2116882"/>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F39869">
                    <a:lumMod val="75000"/>
                  </a:srgbClr>
                </a:solidFill>
                <a:latin typeface="Bradley Hand ITC" panose="03070402050302030203" pitchFamily="66" charset="0"/>
              </a:rPr>
              <a:t>Forestry</a:t>
            </a:r>
            <a:r>
              <a:rPr lang="de-CH" sz="2667" spc="-93" dirty="0">
                <a:solidFill>
                  <a:srgbClr val="F39869">
                    <a:lumMod val="75000"/>
                  </a:srgbClr>
                </a:solidFill>
                <a:latin typeface="Bradley Hand ITC" panose="03070402050302030203" pitchFamily="66" charset="0"/>
              </a:rPr>
              <a:t> and Land </a:t>
            </a:r>
            <a:r>
              <a:rPr lang="de-CH" sz="2667" spc="-93" dirty="0" err="1">
                <a:solidFill>
                  <a:srgbClr val="F39869">
                    <a:lumMod val="75000"/>
                  </a:srgbClr>
                </a:solidFill>
                <a:latin typeface="Bradley Hand ITC" panose="03070402050302030203" pitchFamily="66" charset="0"/>
              </a:rPr>
              <a:t>use</a:t>
            </a:r>
            <a:endParaRPr lang="en-CH" sz="2667" spc="-93" dirty="0">
              <a:solidFill>
                <a:srgbClr val="F39869">
                  <a:lumMod val="75000"/>
                </a:srgbClr>
              </a:solidFill>
              <a:latin typeface="Bradley Hand ITC" panose="03070402050302030203" pitchFamily="66" charset="0"/>
            </a:endParaRPr>
          </a:p>
        </p:txBody>
      </p:sp>
      <p:sp>
        <p:nvSpPr>
          <p:cNvPr id="26" name="Titel 1">
            <a:extLst>
              <a:ext uri="{FF2B5EF4-FFF2-40B4-BE49-F238E27FC236}">
                <a16:creationId xmlns:a16="http://schemas.microsoft.com/office/drawing/2014/main" id="{EB5565AA-4C8E-405A-BF3D-5A78D0CE1DC5}"/>
              </a:ext>
            </a:extLst>
          </p:cNvPr>
          <p:cNvSpPr txBox="1">
            <a:spLocks/>
          </p:cNvSpPr>
          <p:nvPr/>
        </p:nvSpPr>
        <p:spPr>
          <a:xfrm>
            <a:off x="9072216" y="2108412"/>
            <a:ext cx="2538297" cy="1681385"/>
          </a:xfrm>
          <a:prstGeom prst="rect">
            <a:avLst/>
          </a:prstGeom>
        </p:spPr>
        <p:txBody>
          <a:bodyPr vert="horz" lIns="240000" tIns="0" rIns="96000" bIns="624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defTabSz="914377"/>
            <a:r>
              <a:rPr lang="de-CH" sz="2667" spc="-93" dirty="0" err="1">
                <a:solidFill>
                  <a:srgbClr val="E30613"/>
                </a:solidFill>
                <a:latin typeface="Bradley Hand ITC" panose="03070402050302030203" pitchFamily="66" charset="0"/>
              </a:rPr>
              <a:t>Waste</a:t>
            </a:r>
            <a:r>
              <a:rPr lang="de-CH" sz="2667" spc="-93" dirty="0">
                <a:solidFill>
                  <a:srgbClr val="E30613"/>
                </a:solidFill>
                <a:latin typeface="Bradley Hand ITC" panose="03070402050302030203" pitchFamily="66" charset="0"/>
              </a:rPr>
              <a:t> </a:t>
            </a:r>
            <a:r>
              <a:rPr lang="de-CH" sz="2667" spc="-93" dirty="0" err="1">
                <a:solidFill>
                  <a:srgbClr val="E30613"/>
                </a:solidFill>
                <a:latin typeface="Bradley Hand ITC" panose="03070402050302030203" pitchFamily="66" charset="0"/>
              </a:rPr>
              <a:t>management</a:t>
            </a:r>
            <a:endParaRPr lang="en-CH" sz="2667" spc="-93" dirty="0">
              <a:solidFill>
                <a:srgbClr val="E30613"/>
              </a:solidFill>
              <a:latin typeface="Bradley Hand ITC" panose="03070402050302030203" pitchFamily="66" charset="0"/>
            </a:endParaRPr>
          </a:p>
        </p:txBody>
      </p:sp>
    </p:spTree>
    <p:extLst>
      <p:ext uri="{BB962C8B-B14F-4D97-AF65-F5344CB8AC3E}">
        <p14:creationId xmlns:p14="http://schemas.microsoft.com/office/powerpoint/2010/main" val="36201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C03782D7-8AB7-4590-8C04-A5BEDEF05336}"/>
              </a:ext>
            </a:extLst>
          </p:cNvPr>
          <p:cNvPicPr>
            <a:picLocks noGrp="1" noChangeAspect="1"/>
          </p:cNvPicPr>
          <p:nvPr>
            <p:ph idx="1"/>
          </p:nvPr>
        </p:nvPicPr>
        <p:blipFill>
          <a:blip r:embed="rId2"/>
          <a:stretch>
            <a:fillRect/>
          </a:stretch>
        </p:blipFill>
        <p:spPr>
          <a:xfrm>
            <a:off x="647525" y="821450"/>
            <a:ext cx="4978563" cy="3291441"/>
          </a:xfrm>
        </p:spPr>
      </p:pic>
      <p:sp>
        <p:nvSpPr>
          <p:cNvPr id="5" name="Titel 4">
            <a:extLst>
              <a:ext uri="{FF2B5EF4-FFF2-40B4-BE49-F238E27FC236}">
                <a16:creationId xmlns:a16="http://schemas.microsoft.com/office/drawing/2014/main" id="{C08A7F25-2168-4DEB-A637-20EA05FD352B}"/>
              </a:ext>
            </a:extLst>
          </p:cNvPr>
          <p:cNvSpPr>
            <a:spLocks noGrp="1"/>
          </p:cNvSpPr>
          <p:nvPr>
            <p:ph type="title"/>
          </p:nvPr>
        </p:nvSpPr>
        <p:spPr>
          <a:xfrm>
            <a:off x="1206501" y="174710"/>
            <a:ext cx="8053002" cy="1430337"/>
          </a:xfrm>
        </p:spPr>
        <p:txBody>
          <a:bodyPr/>
          <a:lstStyle/>
          <a:p>
            <a:r>
              <a:rPr lang="de-CH" dirty="0" err="1"/>
              <a:t>Present</a:t>
            </a:r>
            <a:r>
              <a:rPr lang="de-CH" dirty="0"/>
              <a:t> </a:t>
            </a:r>
            <a:r>
              <a:rPr lang="de-CH" dirty="0" err="1"/>
              <a:t>day</a:t>
            </a:r>
            <a:r>
              <a:rPr lang="de-CH" dirty="0"/>
              <a:t> Arctic </a:t>
            </a:r>
            <a:r>
              <a:rPr lang="de-CH" dirty="0" err="1"/>
              <a:t>Amplification</a:t>
            </a:r>
            <a:r>
              <a:rPr lang="de-CH" dirty="0"/>
              <a:t> </a:t>
            </a:r>
            <a:endParaRPr lang="en-CH" dirty="0"/>
          </a:p>
        </p:txBody>
      </p:sp>
      <p:sp>
        <p:nvSpPr>
          <p:cNvPr id="9" name="Textfeld 8">
            <a:extLst>
              <a:ext uri="{FF2B5EF4-FFF2-40B4-BE49-F238E27FC236}">
                <a16:creationId xmlns:a16="http://schemas.microsoft.com/office/drawing/2014/main" id="{692DB5F5-4358-4A31-8F6F-FFFCC384A0A8}"/>
              </a:ext>
            </a:extLst>
          </p:cNvPr>
          <p:cNvSpPr txBox="1"/>
          <p:nvPr/>
        </p:nvSpPr>
        <p:spPr>
          <a:xfrm>
            <a:off x="647525" y="6557918"/>
            <a:ext cx="4484077"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err="1">
                <a:ln>
                  <a:noFill/>
                </a:ln>
                <a:solidFill>
                  <a:srgbClr val="413C3A"/>
                </a:solidFill>
                <a:effectLst/>
                <a:uLnTx/>
                <a:uFillTx/>
                <a:latin typeface="Arial"/>
                <a:ea typeface="+mn-ea"/>
                <a:cs typeface="+mn-cs"/>
              </a:rPr>
              <a:t>Rantanen</a:t>
            </a:r>
            <a:r>
              <a:rPr kumimoji="0" lang="de-CH" sz="1800" b="0" i="0" u="none" strike="noStrike" kern="1200" cap="none" spc="0" normalizeH="0" baseline="0" noProof="0" dirty="0">
                <a:ln>
                  <a:noFill/>
                </a:ln>
                <a:solidFill>
                  <a:srgbClr val="413C3A"/>
                </a:solidFill>
                <a:effectLst/>
                <a:uLnTx/>
                <a:uFillTx/>
                <a:latin typeface="Arial"/>
                <a:ea typeface="+mn-ea"/>
                <a:cs typeface="+mn-cs"/>
              </a:rPr>
              <a:t> et al. (2022)</a:t>
            </a:r>
            <a:endParaRPr kumimoji="0" lang="en-CH" sz="1800" b="0" i="0" u="none" strike="noStrike" kern="1200" cap="none" spc="0" normalizeH="0" baseline="0" noProof="0" dirty="0">
              <a:ln>
                <a:noFill/>
              </a:ln>
              <a:solidFill>
                <a:srgbClr val="413C3A"/>
              </a:solidFill>
              <a:effectLst/>
              <a:uLnTx/>
              <a:uFillTx/>
              <a:latin typeface="Arial"/>
              <a:ea typeface="+mn-ea"/>
              <a:cs typeface="+mn-cs"/>
            </a:endParaRPr>
          </a:p>
        </p:txBody>
      </p:sp>
      <p:sp>
        <p:nvSpPr>
          <p:cNvPr id="10" name="Textfeld 9">
            <a:extLst>
              <a:ext uri="{FF2B5EF4-FFF2-40B4-BE49-F238E27FC236}">
                <a16:creationId xmlns:a16="http://schemas.microsoft.com/office/drawing/2014/main" id="{6E265707-452D-4F91-AE90-992D5A75B00D}"/>
              </a:ext>
            </a:extLst>
          </p:cNvPr>
          <p:cNvSpPr txBox="1"/>
          <p:nvPr/>
        </p:nvSpPr>
        <p:spPr>
          <a:xfrm>
            <a:off x="6091492" y="4723413"/>
            <a:ext cx="5473721" cy="1477328"/>
          </a:xfrm>
          <a:prstGeom prst="rect">
            <a:avLst/>
          </a:prstGeom>
          <a:solidFill>
            <a:schemeClr val="accent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Arctic </a:t>
            </a:r>
            <a:r>
              <a:rPr kumimoji="0" lang="de-CH" sz="1800" b="1" i="0" u="none" strike="noStrike" kern="1200" cap="none" spc="0" normalizeH="0" baseline="0" noProof="0" dirty="0" err="1">
                <a:ln>
                  <a:noFill/>
                </a:ln>
                <a:solidFill>
                  <a:srgbClr val="FFFFFF"/>
                </a:solidFill>
                <a:effectLst/>
                <a:uLnTx/>
                <a:uFillTx/>
                <a:latin typeface="Arial"/>
                <a:ea typeface="+mn-ea"/>
                <a:cs typeface="+mn-cs"/>
              </a:rPr>
              <a:t>Amplification</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is</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largest</a:t>
            </a:r>
            <a:r>
              <a:rPr kumimoji="0" lang="de-CH" sz="1800" b="1" i="0" u="none" strike="noStrike" kern="1200" cap="none" spc="0" normalizeH="0" baseline="0" noProof="0" dirty="0">
                <a:ln>
                  <a:noFill/>
                </a:ln>
                <a:solidFill>
                  <a:srgbClr val="FFFFFF"/>
                </a:solidFill>
                <a:effectLst/>
                <a:uLnTx/>
                <a:uFillTx/>
                <a:latin typeface="Arial"/>
                <a:ea typeface="+mn-ea"/>
                <a:cs typeface="+mn-cs"/>
              </a:rPr>
              <a:t> in </a:t>
            </a:r>
            <a:r>
              <a:rPr kumimoji="0" lang="de-CH" sz="1800" b="1" i="0" u="none" strike="noStrike" kern="1200" cap="none" spc="0" normalizeH="0" baseline="0" noProof="0" dirty="0" err="1">
                <a:ln>
                  <a:noFill/>
                </a:ln>
                <a:solidFill>
                  <a:srgbClr val="FFFFFF"/>
                </a:solidFill>
                <a:effectLst/>
                <a:uLnTx/>
                <a:uFillTx/>
                <a:latin typeface="Arial"/>
                <a:ea typeface="+mn-ea"/>
                <a:cs typeface="+mn-cs"/>
              </a:rPr>
              <a:t>winter</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The absolute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trends</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are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largest</a:t>
            </a:r>
            <a:r>
              <a:rPr kumimoji="0" lang="de-CH" sz="1800" b="1" i="0" u="none" strike="noStrike" kern="1200" cap="none" spc="0" normalizeH="0" baseline="0" noProof="0" dirty="0">
                <a:ln>
                  <a:noFill/>
                </a:ln>
                <a:solidFill>
                  <a:srgbClr val="FFFFFF"/>
                </a:solidFill>
                <a:effectLst/>
                <a:uLnTx/>
                <a:uFillTx/>
                <a:latin typeface="Arial"/>
                <a:ea typeface="+mn-ea"/>
                <a:cs typeface="+mn-cs"/>
              </a:rPr>
              <a:t> in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the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central</a:t>
            </a:r>
            <a:r>
              <a:rPr kumimoji="0" lang="de-CH" sz="1800" b="1" i="0" u="none" strike="noStrike" kern="1200" cap="none" spc="0" normalizeH="0" baseline="0" noProof="0" dirty="0">
                <a:ln>
                  <a:noFill/>
                </a:ln>
                <a:solidFill>
                  <a:srgbClr val="FFFFFF"/>
                </a:solidFill>
                <a:effectLst/>
                <a:uLnTx/>
                <a:uFillTx/>
                <a:latin typeface="Arial"/>
                <a:ea typeface="+mn-ea"/>
                <a:cs typeface="+mn-cs"/>
              </a:rPr>
              <a:t> Arctic.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Most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of</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the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warming</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occurs</a:t>
            </a:r>
            <a:r>
              <a:rPr kumimoji="0" lang="de-CH" sz="1800" b="1" i="0" u="none" strike="noStrike" kern="1200" cap="none" spc="0" normalizeH="0" baseline="0" noProof="0" dirty="0">
                <a:ln>
                  <a:noFill/>
                </a:ln>
                <a:solidFill>
                  <a:srgbClr val="FFFFFF"/>
                </a:solidFill>
                <a:effectLst/>
                <a:uLnTx/>
                <a:uFillTx/>
                <a:latin typeface="Arial"/>
                <a:ea typeface="+mn-ea"/>
                <a:cs typeface="+mn-cs"/>
              </a:rPr>
              <a:t> in </a:t>
            </a:r>
            <a:r>
              <a:rPr kumimoji="0" lang="de-CH" sz="1800" b="1" i="0" u="none" strike="noStrike" kern="1200" cap="none" spc="0" normalizeH="0" baseline="0" noProof="0" dirty="0" err="1">
                <a:ln>
                  <a:noFill/>
                </a:ln>
                <a:solidFill>
                  <a:srgbClr val="FFFFFF"/>
                </a:solidFill>
                <a:effectLst/>
                <a:uLnTx/>
                <a:uFillTx/>
                <a:latin typeface="Arial"/>
                <a:ea typeface="+mn-ea"/>
                <a:cs typeface="+mn-cs"/>
              </a:rPr>
              <a:t>the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lower</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r>
              <a:rPr kumimoji="0" lang="de-CH" sz="1800" b="1" i="0" u="none" strike="noStrike" kern="1200" cap="none" spc="0" normalizeH="0" baseline="0" noProof="0" dirty="0" err="1">
                <a:ln>
                  <a:noFill/>
                </a:ln>
                <a:solidFill>
                  <a:srgbClr val="FFFFFF"/>
                </a:solidFill>
                <a:effectLst/>
                <a:uLnTx/>
                <a:uFillTx/>
                <a:latin typeface="Arial"/>
                <a:ea typeface="+mn-ea"/>
                <a:cs typeface="+mn-cs"/>
              </a:rPr>
              <a:t>atmosphere</a:t>
            </a:r>
            <a:r>
              <a:rPr kumimoji="0" lang="de-CH" sz="1800" b="1" i="0" u="none" strike="noStrike" kern="1200" cap="none" spc="0" normalizeH="0" baseline="0" noProof="0" dirty="0">
                <a:ln>
                  <a:noFill/>
                </a:ln>
                <a:solidFill>
                  <a:srgbClr val="FFFFFF"/>
                </a:solidFill>
                <a:effectLst/>
                <a:uLnTx/>
                <a:uFillTx/>
                <a:latin typeface="Arial"/>
                <a:ea typeface="+mn-ea"/>
                <a:cs typeface="+mn-cs"/>
              </a:rPr>
              <a:t>. </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Foliennummernplatzhalter 11">
            <a:extLst>
              <a:ext uri="{FF2B5EF4-FFF2-40B4-BE49-F238E27FC236}">
                <a16:creationId xmlns:a16="http://schemas.microsoft.com/office/drawing/2014/main" id="{1023850F-7FAB-478E-939B-803700A8798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8A4290-A8C0-4A05-8CFF-A9FDA4EE5B58}" type="slidenum">
              <a:rPr kumimoji="0" lang="en-CH"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CH" sz="933" b="1" i="0" u="none" strike="noStrike" kern="1200" cap="none" spc="0" normalizeH="0" baseline="0" noProof="0">
              <a:ln>
                <a:noFill/>
              </a:ln>
              <a:solidFill>
                <a:srgbClr val="413C3A"/>
              </a:solidFill>
              <a:effectLst/>
              <a:uLnTx/>
              <a:uFillTx/>
              <a:latin typeface="Franklin Gothic Demi Cond"/>
              <a:ea typeface="+mn-ea"/>
              <a:cs typeface="+mn-cs"/>
            </a:endParaRPr>
          </a:p>
        </p:txBody>
      </p:sp>
      <p:pic>
        <p:nvPicPr>
          <p:cNvPr id="3" name="Grafik 2">
            <a:extLst>
              <a:ext uri="{FF2B5EF4-FFF2-40B4-BE49-F238E27FC236}">
                <a16:creationId xmlns:a16="http://schemas.microsoft.com/office/drawing/2014/main" id="{4F5450C2-4A28-46EC-A244-55AF7E193C5A}"/>
              </a:ext>
            </a:extLst>
          </p:cNvPr>
          <p:cNvPicPr>
            <a:picLocks noChangeAspect="1"/>
          </p:cNvPicPr>
          <p:nvPr/>
        </p:nvPicPr>
        <p:blipFill>
          <a:blip r:embed="rId3"/>
          <a:stretch>
            <a:fillRect/>
          </a:stretch>
        </p:blipFill>
        <p:spPr>
          <a:xfrm>
            <a:off x="663058" y="4078731"/>
            <a:ext cx="4569944" cy="2489695"/>
          </a:xfrm>
          <a:prstGeom prst="rect">
            <a:avLst/>
          </a:prstGeom>
        </p:spPr>
      </p:pic>
      <p:grpSp>
        <p:nvGrpSpPr>
          <p:cNvPr id="13" name="Gruppieren 12">
            <a:extLst>
              <a:ext uri="{FF2B5EF4-FFF2-40B4-BE49-F238E27FC236}">
                <a16:creationId xmlns:a16="http://schemas.microsoft.com/office/drawing/2014/main" id="{F52C464E-52BE-423A-89C5-4FCF25D00C0B}"/>
              </a:ext>
            </a:extLst>
          </p:cNvPr>
          <p:cNvGrpSpPr/>
          <p:nvPr/>
        </p:nvGrpSpPr>
        <p:grpSpPr>
          <a:xfrm>
            <a:off x="5829298" y="889878"/>
            <a:ext cx="6075832" cy="3223013"/>
            <a:chOff x="5829298" y="889878"/>
            <a:chExt cx="6075832" cy="3223013"/>
          </a:xfrm>
        </p:grpSpPr>
        <p:pic>
          <p:nvPicPr>
            <p:cNvPr id="4" name="Grafik 3">
              <a:extLst>
                <a:ext uri="{FF2B5EF4-FFF2-40B4-BE49-F238E27FC236}">
                  <a16:creationId xmlns:a16="http://schemas.microsoft.com/office/drawing/2014/main" id="{089091AF-9205-4FEA-8937-961E23BAA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298" y="889878"/>
              <a:ext cx="5735915" cy="2978737"/>
            </a:xfrm>
            <a:prstGeom prst="rect">
              <a:avLst/>
            </a:prstGeom>
          </p:spPr>
        </p:pic>
        <p:sp>
          <p:nvSpPr>
            <p:cNvPr id="11" name="Textfeld 10">
              <a:extLst>
                <a:ext uri="{FF2B5EF4-FFF2-40B4-BE49-F238E27FC236}">
                  <a16:creationId xmlns:a16="http://schemas.microsoft.com/office/drawing/2014/main" id="{2AC6FB55-C0B1-4597-B3B7-50AA62324974}"/>
                </a:ext>
              </a:extLst>
            </p:cNvPr>
            <p:cNvSpPr txBox="1"/>
            <p:nvPr/>
          </p:nvSpPr>
          <p:spPr>
            <a:xfrm>
              <a:off x="9949962" y="3812809"/>
              <a:ext cx="195516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err="1">
                  <a:ln>
                    <a:noFill/>
                  </a:ln>
                  <a:solidFill>
                    <a:srgbClr val="413C3A"/>
                  </a:solidFill>
                  <a:effectLst/>
                  <a:uLnTx/>
                  <a:uFillTx/>
                  <a:latin typeface="Arial"/>
                  <a:ea typeface="+mn-ea"/>
                  <a:cs typeface="+mn-cs"/>
                </a:rPr>
                <a:t>Hersbach</a:t>
              </a:r>
              <a:r>
                <a:rPr kumimoji="0" lang="de-CH" sz="1800" b="0" i="0" u="none" strike="noStrike" kern="1200" cap="none" spc="0" normalizeH="0" baseline="0" noProof="0" dirty="0">
                  <a:ln>
                    <a:noFill/>
                  </a:ln>
                  <a:solidFill>
                    <a:srgbClr val="413C3A"/>
                  </a:solidFill>
                  <a:effectLst/>
                  <a:uLnTx/>
                  <a:uFillTx/>
                  <a:latin typeface="Arial"/>
                  <a:ea typeface="+mn-ea"/>
                  <a:cs typeface="+mn-cs"/>
                </a:rPr>
                <a:t> et al. (2019)</a:t>
              </a:r>
              <a:endParaRPr kumimoji="0" lang="en-CH" sz="1800" b="0" i="0" u="none" strike="noStrike" kern="1200" cap="none" spc="0" normalizeH="0" baseline="0" noProof="0" dirty="0">
                <a:ln>
                  <a:noFill/>
                </a:ln>
                <a:solidFill>
                  <a:srgbClr val="413C3A"/>
                </a:solidFill>
                <a:effectLst/>
                <a:uLnTx/>
                <a:uFillTx/>
                <a:latin typeface="Arial"/>
                <a:ea typeface="+mn-ea"/>
                <a:cs typeface="+mn-cs"/>
              </a:endParaRPr>
            </a:p>
          </p:txBody>
        </p:sp>
        <p:sp>
          <p:nvSpPr>
            <p:cNvPr id="6" name="Ellipse 5">
              <a:extLst>
                <a:ext uri="{FF2B5EF4-FFF2-40B4-BE49-F238E27FC236}">
                  <a16:creationId xmlns:a16="http://schemas.microsoft.com/office/drawing/2014/main" id="{5344C4C2-437A-47CD-9284-18AF0AAE60B7}"/>
                </a:ext>
              </a:extLst>
            </p:cNvPr>
            <p:cNvSpPr/>
            <p:nvPr/>
          </p:nvSpPr>
          <p:spPr>
            <a:xfrm>
              <a:off x="10546260" y="2444262"/>
              <a:ext cx="1230923" cy="758025"/>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feld 6">
              <a:extLst>
                <a:ext uri="{FF2B5EF4-FFF2-40B4-BE49-F238E27FC236}">
                  <a16:creationId xmlns:a16="http://schemas.microsoft.com/office/drawing/2014/main" id="{B5B29E30-ED08-42A1-96A5-13A6454FB885}"/>
                </a:ext>
              </a:extLst>
            </p:cNvPr>
            <p:cNvSpPr txBox="1"/>
            <p:nvPr/>
          </p:nvSpPr>
          <p:spPr>
            <a:xfrm>
              <a:off x="9328638" y="1959339"/>
              <a:ext cx="2236575"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413C3A"/>
                  </a:solidFill>
                  <a:effectLst/>
                  <a:uLnTx/>
                  <a:uFillTx/>
                  <a:latin typeface="Arial"/>
                  <a:ea typeface="+mn-ea"/>
                  <a:cs typeface="+mn-cs"/>
                </a:rPr>
                <a:t>‘</a:t>
              </a:r>
              <a:r>
                <a:rPr kumimoji="0" lang="de-CH" sz="1800" b="1" i="0" u="none" strike="noStrike" kern="1200" cap="none" spc="0" normalizeH="0" baseline="0" noProof="0" dirty="0" err="1">
                  <a:ln>
                    <a:noFill/>
                  </a:ln>
                  <a:solidFill>
                    <a:srgbClr val="413C3A"/>
                  </a:solidFill>
                  <a:effectLst/>
                  <a:uLnTx/>
                  <a:uFillTx/>
                  <a:latin typeface="Arial"/>
                  <a:ea typeface="+mn-ea"/>
                  <a:cs typeface="+mn-cs"/>
                </a:rPr>
                <a:t>bottom</a:t>
              </a:r>
              <a:r>
                <a:rPr kumimoji="0" lang="de-CH" sz="1800" b="1" i="0" u="none" strike="noStrike" kern="1200" cap="none" spc="0" normalizeH="0" baseline="0" noProof="0" dirty="0">
                  <a:ln>
                    <a:noFill/>
                  </a:ln>
                  <a:solidFill>
                    <a:srgbClr val="413C3A"/>
                  </a:solidFill>
                  <a:effectLst/>
                  <a:uLnTx/>
                  <a:uFillTx/>
                  <a:latin typeface="Arial"/>
                  <a:ea typeface="+mn-ea"/>
                  <a:cs typeface="+mn-cs"/>
                </a:rPr>
                <a:t> heavy’ </a:t>
              </a:r>
              <a:r>
                <a:rPr kumimoji="0" lang="de-CH" sz="1800" b="1" i="0" u="none" strike="noStrike" kern="1200" cap="none" spc="0" normalizeH="0" baseline="0" noProof="0" dirty="0" err="1">
                  <a:ln>
                    <a:noFill/>
                  </a:ln>
                  <a:solidFill>
                    <a:srgbClr val="413C3A"/>
                  </a:solidFill>
                  <a:effectLst/>
                  <a:uLnTx/>
                  <a:uFillTx/>
                  <a:latin typeface="Arial"/>
                  <a:ea typeface="+mn-ea"/>
                  <a:cs typeface="+mn-cs"/>
                </a:rPr>
                <a:t>warming</a:t>
              </a:r>
              <a:endParaRPr kumimoji="0" lang="en-CH" sz="1800" b="1" i="0" u="none" strike="noStrike" kern="1200" cap="none" spc="0" normalizeH="0" baseline="0" noProof="0" dirty="0">
                <a:ln>
                  <a:noFill/>
                </a:ln>
                <a:solidFill>
                  <a:srgbClr val="413C3A"/>
                </a:solidFill>
                <a:effectLst/>
                <a:uLnTx/>
                <a:uFillTx/>
                <a:latin typeface="Arial"/>
                <a:ea typeface="+mn-ea"/>
                <a:cs typeface="+mn-cs"/>
              </a:endParaRPr>
            </a:p>
          </p:txBody>
        </p:sp>
      </p:grpSp>
    </p:spTree>
    <p:extLst>
      <p:ext uri="{BB962C8B-B14F-4D97-AF65-F5344CB8AC3E}">
        <p14:creationId xmlns:p14="http://schemas.microsoft.com/office/powerpoint/2010/main" val="18598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13266" r="50963"/>
          <a:stretch/>
        </p:blipFill>
        <p:spPr>
          <a:xfrm>
            <a:off x="723047" y="889878"/>
            <a:ext cx="5401689" cy="4794841"/>
          </a:xfrm>
          <a:prstGeom prst="rect">
            <a:avLst/>
          </a:prstGeom>
        </p:spPr>
      </p:pic>
      <p:sp>
        <p:nvSpPr>
          <p:cNvPr id="3" name="Title 2"/>
          <p:cNvSpPr>
            <a:spLocks noGrp="1"/>
          </p:cNvSpPr>
          <p:nvPr>
            <p:ph type="title"/>
          </p:nvPr>
        </p:nvSpPr>
        <p:spPr>
          <a:xfrm>
            <a:off x="1206500" y="174710"/>
            <a:ext cx="8550241" cy="1430337"/>
          </a:xfrm>
        </p:spPr>
        <p:txBody>
          <a:bodyPr/>
          <a:lstStyle/>
          <a:p>
            <a:r>
              <a:rPr lang="de-CH" dirty="0" err="1"/>
              <a:t>Contributions</a:t>
            </a:r>
            <a:r>
              <a:rPr lang="de-CH" dirty="0"/>
              <a:t> </a:t>
            </a:r>
            <a:r>
              <a:rPr lang="de-CH" dirty="0" err="1"/>
              <a:t>to</a:t>
            </a:r>
            <a:r>
              <a:rPr lang="de-CH" dirty="0"/>
              <a:t> Arctic </a:t>
            </a:r>
            <a:r>
              <a:rPr lang="de-CH" dirty="0" err="1"/>
              <a:t>warming</a:t>
            </a:r>
            <a:r>
              <a:rPr lang="de-CH" dirty="0"/>
              <a:t> </a:t>
            </a:r>
            <a:endParaRPr lang="fr-CH"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C8C3A3-37BB-4AD4-B954-40CB3618EC6D}" type="slidenum">
              <a:rPr kumimoji="0" lang="fr-CH"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CH" sz="933" b="1" i="0" u="none" strike="noStrike" kern="1200" cap="none" spc="0" normalizeH="0" baseline="0" noProof="0">
              <a:ln>
                <a:noFill/>
              </a:ln>
              <a:solidFill>
                <a:srgbClr val="413C3A"/>
              </a:solidFill>
              <a:effectLst/>
              <a:uLnTx/>
              <a:uFillTx/>
              <a:latin typeface="Franklin Gothic Demi Cond"/>
              <a:ea typeface="+mn-ea"/>
              <a:cs typeface="+mn-cs"/>
            </a:endParaRPr>
          </a:p>
        </p:txBody>
      </p:sp>
      <p:sp>
        <p:nvSpPr>
          <p:cNvPr id="6" name="Rectangle 5"/>
          <p:cNvSpPr/>
          <p:nvPr/>
        </p:nvSpPr>
        <p:spPr>
          <a:xfrm>
            <a:off x="1080376" y="5513890"/>
            <a:ext cx="475067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3C3A"/>
                </a:solidFill>
                <a:effectLst/>
                <a:uLnTx/>
                <a:uFillTx/>
                <a:latin typeface="Whitney-Bold"/>
                <a:ea typeface="+mn-ea"/>
                <a:cs typeface="+mn-cs"/>
              </a:rPr>
              <a:t>Figure 2 </a:t>
            </a:r>
            <a:r>
              <a:rPr kumimoji="0" lang="en-US" sz="1400" b="0" i="0" u="none" strike="noStrike" kern="1200" cap="none" spc="0" normalizeH="0" baseline="0" noProof="0" dirty="0">
                <a:ln>
                  <a:noFill/>
                </a:ln>
                <a:solidFill>
                  <a:srgbClr val="413C3A"/>
                </a:solidFill>
                <a:effectLst/>
                <a:uLnTx/>
                <a:uFillTx/>
                <a:latin typeface="Whitney-Semibold"/>
                <a:ea typeface="+mn-ea"/>
                <a:cs typeface="+mn-cs"/>
              </a:rPr>
              <a:t>|Warming contributions of individual feedback mechanisms. </a:t>
            </a:r>
            <a:r>
              <a:rPr kumimoji="0" lang="en-US" sz="1400" b="1" i="0" u="none" strike="noStrike" kern="1200" cap="none" spc="0" normalizeH="0" baseline="0" noProof="0" dirty="0">
                <a:ln>
                  <a:noFill/>
                </a:ln>
                <a:solidFill>
                  <a:srgbClr val="413C3A"/>
                </a:solidFill>
                <a:effectLst/>
                <a:uLnTx/>
                <a:uFillTx/>
                <a:latin typeface="Whitney-Bold"/>
                <a:ea typeface="+mn-ea"/>
                <a:cs typeface="+mn-cs"/>
              </a:rPr>
              <a:t>b</a:t>
            </a:r>
            <a:r>
              <a:rPr kumimoji="0" lang="en-US" sz="1400" b="0" i="0" u="none" strike="noStrike" kern="1200" cap="none" spc="0" normalizeH="0" baseline="0" noProof="0" dirty="0">
                <a:ln>
                  <a:noFill/>
                </a:ln>
                <a:solidFill>
                  <a:srgbClr val="413C3A"/>
                </a:solidFill>
                <a:effectLst/>
                <a:uLnTx/>
                <a:uFillTx/>
                <a:latin typeface="Whitney-Book"/>
                <a:ea typeface="+mn-ea"/>
                <a:cs typeface="+mn-cs"/>
              </a:rPr>
              <a:t>, Arctic winter versus summer warming. Grey is the residual error of the decomposition.</a:t>
            </a:r>
            <a:endParaRPr kumimoji="0" lang="fr-CH" sz="1800" b="0" i="0" u="none" strike="noStrike" kern="1200" cap="none" spc="0" normalizeH="0" baseline="0" noProof="0" dirty="0">
              <a:ln>
                <a:noFill/>
              </a:ln>
              <a:solidFill>
                <a:srgbClr val="413C3A"/>
              </a:solidFill>
              <a:effectLst/>
              <a:uLnTx/>
              <a:uFillTx/>
              <a:latin typeface="Arial"/>
              <a:ea typeface="+mn-ea"/>
              <a:cs typeface="+mn-cs"/>
            </a:endParaRPr>
          </a:p>
        </p:txBody>
      </p:sp>
      <p:sp>
        <p:nvSpPr>
          <p:cNvPr id="11" name="TextBox 10"/>
          <p:cNvSpPr txBox="1"/>
          <p:nvPr/>
        </p:nvSpPr>
        <p:spPr>
          <a:xfrm>
            <a:off x="723047" y="6410022"/>
            <a:ext cx="43828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srgbClr val="413C3A"/>
                </a:solidFill>
                <a:effectLst/>
                <a:uLnTx/>
                <a:uFillTx/>
                <a:latin typeface="Arial"/>
                <a:ea typeface="+mn-ea"/>
                <a:cs typeface="+mn-cs"/>
              </a:rPr>
              <a:t>Pithan and </a:t>
            </a:r>
            <a:r>
              <a:rPr kumimoji="0" lang="de-CH" sz="1400" b="0" i="0" u="none" strike="noStrike" kern="1200" cap="none" spc="0" normalizeH="0" baseline="0" noProof="0" dirty="0" err="1">
                <a:ln>
                  <a:noFill/>
                </a:ln>
                <a:solidFill>
                  <a:srgbClr val="413C3A"/>
                </a:solidFill>
                <a:effectLst/>
                <a:uLnTx/>
                <a:uFillTx/>
                <a:latin typeface="Arial"/>
                <a:ea typeface="+mn-ea"/>
                <a:cs typeface="+mn-cs"/>
              </a:rPr>
              <a:t>Mauritsen</a:t>
            </a:r>
            <a:r>
              <a:rPr kumimoji="0" lang="de-CH" sz="1400" b="0" i="0" u="none" strike="noStrike" kern="1200" cap="none" spc="0" normalizeH="0" baseline="0" noProof="0" dirty="0">
                <a:ln>
                  <a:noFill/>
                </a:ln>
                <a:solidFill>
                  <a:srgbClr val="413C3A"/>
                </a:solidFill>
                <a:effectLst/>
                <a:uLnTx/>
                <a:uFillTx/>
                <a:latin typeface="Arial"/>
                <a:ea typeface="+mn-ea"/>
                <a:cs typeface="+mn-cs"/>
              </a:rPr>
              <a:t>, Nat. </a:t>
            </a:r>
            <a:r>
              <a:rPr kumimoji="0" lang="de-CH" sz="1400" b="0" i="0" u="none" strike="noStrike" kern="1200" cap="none" spc="0" normalizeH="0" baseline="0" noProof="0" dirty="0" err="1">
                <a:ln>
                  <a:noFill/>
                </a:ln>
                <a:solidFill>
                  <a:srgbClr val="413C3A"/>
                </a:solidFill>
                <a:effectLst/>
                <a:uLnTx/>
                <a:uFillTx/>
                <a:latin typeface="Arial"/>
                <a:ea typeface="+mn-ea"/>
                <a:cs typeface="+mn-cs"/>
              </a:rPr>
              <a:t>Geoscience</a:t>
            </a:r>
            <a:r>
              <a:rPr kumimoji="0" lang="de-CH" sz="1400" b="0" i="0" u="none" strike="noStrike" kern="1200" cap="none" spc="0" normalizeH="0" baseline="0" noProof="0" dirty="0">
                <a:ln>
                  <a:noFill/>
                </a:ln>
                <a:solidFill>
                  <a:srgbClr val="413C3A"/>
                </a:solidFill>
                <a:effectLst/>
                <a:uLnTx/>
                <a:uFillTx/>
                <a:latin typeface="Arial"/>
                <a:ea typeface="+mn-ea"/>
                <a:cs typeface="+mn-cs"/>
              </a:rPr>
              <a:t>, 2014</a:t>
            </a:r>
            <a:endParaRPr kumimoji="0" lang="fr-CH" sz="1400" b="0" i="0" u="none" strike="noStrike" kern="1200" cap="none" spc="0" normalizeH="0" baseline="0" noProof="0" dirty="0">
              <a:ln>
                <a:noFill/>
              </a:ln>
              <a:solidFill>
                <a:srgbClr val="413C3A"/>
              </a:solidFill>
              <a:effectLst/>
              <a:uLnTx/>
              <a:uFillTx/>
              <a:latin typeface="Arial"/>
              <a:ea typeface="+mn-ea"/>
              <a:cs typeface="+mn-cs"/>
            </a:endParaRPr>
          </a:p>
        </p:txBody>
      </p:sp>
      <p:sp>
        <p:nvSpPr>
          <p:cNvPr id="13" name="Content Placeholder 7">
            <a:extLst>
              <a:ext uri="{FF2B5EF4-FFF2-40B4-BE49-F238E27FC236}">
                <a16:creationId xmlns:a16="http://schemas.microsoft.com/office/drawing/2014/main" id="{B3D21293-B918-448C-A8B0-68464E832F35}"/>
              </a:ext>
            </a:extLst>
          </p:cNvPr>
          <p:cNvSpPr txBox="1">
            <a:spLocks/>
          </p:cNvSpPr>
          <p:nvPr/>
        </p:nvSpPr>
        <p:spPr>
          <a:xfrm>
            <a:off x="6491590" y="4116850"/>
            <a:ext cx="5280844" cy="2794079"/>
          </a:xfrm>
          <a:prstGeom prst="rect">
            <a:avLst/>
          </a:prstGeom>
        </p:spPr>
        <p:txBody>
          <a:bodyPr>
            <a:normAutofit/>
          </a:bodyPr>
          <a:lst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20000"/>
              </a:lnSpc>
              <a:spcBef>
                <a:spcPts val="1000"/>
              </a:spcBef>
              <a:spcAft>
                <a:spcPts val="0"/>
              </a:spcAft>
              <a:buClr>
                <a:srgbClr val="E30613"/>
              </a:buClr>
              <a:buSzPct val="90000"/>
              <a:buFont typeface="Wingdings" pitchFamily="2" charset="2"/>
              <a:buChar char="§"/>
              <a:tabLst/>
              <a:defRPr/>
            </a:pP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Need to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distinguish</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winter</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and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summer</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mechanisms</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p>
          <a:p>
            <a:pPr marL="228594" marR="0" lvl="0" indent="-228594" algn="l" defTabSz="914377" rtl="0" eaLnBrk="1" fontAlgn="auto" latinLnBrk="0" hangingPunct="1">
              <a:lnSpc>
                <a:spcPct val="120000"/>
              </a:lnSpc>
              <a:spcBef>
                <a:spcPts val="1000"/>
              </a:spcBef>
              <a:spcAft>
                <a:spcPts val="0"/>
              </a:spcAft>
              <a:buClr>
                <a:srgbClr val="E30613"/>
              </a:buClr>
              <a:buSzPct val="90000"/>
              <a:buFont typeface="Wingdings" pitchFamily="2" charset="2"/>
              <a:buChar char="§"/>
              <a:tabLst/>
              <a:defRPr/>
            </a:pP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Note the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role</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that</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CO</a:t>
            </a:r>
            <a:r>
              <a:rPr kumimoji="0" lang="fr-CH" sz="2400" b="0" i="0" u="none" strike="noStrike" kern="1200" cap="none" spc="0" normalizeH="0" baseline="-25000" noProof="0" dirty="0">
                <a:ln>
                  <a:noFill/>
                </a:ln>
                <a:solidFill>
                  <a:srgbClr val="413C3A"/>
                </a:solidFill>
                <a:effectLst/>
                <a:uLnTx/>
                <a:uFillTx/>
                <a:latin typeface="Arial" panose="020B0604020202020204" pitchFamily="34" charset="0"/>
                <a:ea typeface="+mn-ea"/>
                <a:cs typeface="Arial" panose="020B0604020202020204" pitchFamily="34" charset="0"/>
              </a:rPr>
              <a:t>2</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 </a:t>
            </a:r>
            <a:r>
              <a:rPr kumimoji="0" lang="fr-CH" sz="2400" b="0" i="0" u="none" strike="noStrike" kern="1200" cap="none" spc="0" normalizeH="0" baseline="0" noProof="0" dirty="0" err="1">
                <a:ln>
                  <a:noFill/>
                </a:ln>
                <a:solidFill>
                  <a:srgbClr val="413C3A"/>
                </a:solidFill>
                <a:effectLst/>
                <a:uLnTx/>
                <a:uFillTx/>
                <a:latin typeface="Arial" panose="020B0604020202020204" pitchFamily="34" charset="0"/>
                <a:ea typeface="+mn-ea"/>
                <a:cs typeface="Arial" panose="020B0604020202020204" pitchFamily="34" charset="0"/>
              </a:rPr>
              <a:t>plays</a:t>
            </a:r>
            <a:r>
              <a:rPr kumimoji="0" lang="fr-CH" sz="2400" b="0" i="0" u="none" strike="noStrike" kern="1200" cap="none" spc="0" normalizeH="0" baseline="0" noProof="0" dirty="0">
                <a:ln>
                  <a:noFill/>
                </a:ln>
                <a:solidFill>
                  <a:srgbClr val="413C3A"/>
                </a:solidFill>
                <a:effectLst/>
                <a:uLnTx/>
                <a:uFillTx/>
                <a:latin typeface="Arial" panose="020B0604020202020204" pitchFamily="34" charset="0"/>
                <a:ea typeface="+mn-ea"/>
                <a:cs typeface="Arial" panose="020B0604020202020204" pitchFamily="34" charset="0"/>
              </a:rPr>
              <a:t>.</a:t>
            </a:r>
          </a:p>
        </p:txBody>
      </p:sp>
      <p:pic>
        <p:nvPicPr>
          <p:cNvPr id="14" name="Grafik 13">
            <a:extLst>
              <a:ext uri="{FF2B5EF4-FFF2-40B4-BE49-F238E27FC236}">
                <a16:creationId xmlns:a16="http://schemas.microsoft.com/office/drawing/2014/main" id="{F0389EE8-A0AB-44F2-A71D-1A777D8B1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189" y="889878"/>
            <a:ext cx="1900992" cy="2850171"/>
          </a:xfrm>
          <a:prstGeom prst="rect">
            <a:avLst/>
          </a:prstGeom>
          <a:ln>
            <a:solidFill>
              <a:schemeClr val="tx1"/>
            </a:solidFill>
          </a:ln>
          <a:effectLst>
            <a:outerShdw blurRad="50800" dist="38100" dir="2700000" algn="tl" rotWithShape="0">
              <a:prstClr val="black">
                <a:alpha val="40000"/>
              </a:prstClr>
            </a:outerShdw>
          </a:effectLst>
        </p:spPr>
      </p:pic>
      <p:pic>
        <p:nvPicPr>
          <p:cNvPr id="16" name="Grafik 15">
            <a:extLst>
              <a:ext uri="{FF2B5EF4-FFF2-40B4-BE49-F238E27FC236}">
                <a16:creationId xmlns:a16="http://schemas.microsoft.com/office/drawing/2014/main" id="{AE35662E-98A9-4FB7-812C-9451DCB5A2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77" r="33828"/>
          <a:stretch/>
        </p:blipFill>
        <p:spPr>
          <a:xfrm>
            <a:off x="9015247" y="889878"/>
            <a:ext cx="2409896" cy="2850171"/>
          </a:xfrm>
          <a:prstGeom prst="rect">
            <a:avLst/>
          </a:prstGeom>
          <a:ln>
            <a:solidFill>
              <a:schemeClr val="tx1"/>
            </a:solidFill>
          </a:ln>
          <a:effectLst>
            <a:outerShdw blurRad="50800" dist="38100" dir="2700000" algn="tl" rotWithShape="0">
              <a:prstClr val="black">
                <a:alpha val="40000"/>
              </a:prstClr>
            </a:outerShdw>
          </a:effectLst>
        </p:spPr>
      </p:pic>
      <p:sp>
        <p:nvSpPr>
          <p:cNvPr id="17" name="Textfeld 16">
            <a:extLst>
              <a:ext uri="{FF2B5EF4-FFF2-40B4-BE49-F238E27FC236}">
                <a16:creationId xmlns:a16="http://schemas.microsoft.com/office/drawing/2014/main" id="{CC9E4500-D783-4643-A56E-91A0938D856B}"/>
              </a:ext>
            </a:extLst>
          </p:cNvPr>
          <p:cNvSpPr txBox="1"/>
          <p:nvPr/>
        </p:nvSpPr>
        <p:spPr>
          <a:xfrm>
            <a:off x="6768445" y="889878"/>
            <a:ext cx="16308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FFFFFF"/>
                </a:solidFill>
                <a:effectLst/>
                <a:uLnTx/>
                <a:uFillTx/>
                <a:latin typeface="Arial"/>
                <a:ea typeface="+mn-ea"/>
                <a:cs typeface="+mn-cs"/>
              </a:rPr>
              <a:t>Winter – </a:t>
            </a:r>
            <a:r>
              <a:rPr kumimoji="0" lang="de-CH" sz="1400" b="1" i="0" u="none" strike="noStrike" kern="1200" cap="none" spc="0" normalizeH="0" baseline="0" noProof="0" dirty="0" err="1">
                <a:ln>
                  <a:noFill/>
                </a:ln>
                <a:solidFill>
                  <a:srgbClr val="FFFFFF"/>
                </a:solidFill>
                <a:effectLst/>
                <a:uLnTx/>
                <a:uFillTx/>
                <a:latin typeface="Arial"/>
                <a:ea typeface="+mn-ea"/>
                <a:cs typeface="+mn-cs"/>
              </a:rPr>
              <a:t>no</a:t>
            </a:r>
            <a:r>
              <a:rPr kumimoji="0" lang="de-CH" sz="1400" b="1" i="0" u="none" strike="noStrike" kern="1200" cap="none" spc="0" normalizeH="0" baseline="0" noProof="0" dirty="0">
                <a:ln>
                  <a:noFill/>
                </a:ln>
                <a:solidFill>
                  <a:srgbClr val="FFFFFF"/>
                </a:solidFill>
                <a:effectLst/>
                <a:uLnTx/>
                <a:uFillTx/>
                <a:latin typeface="Arial"/>
                <a:ea typeface="+mn-ea"/>
                <a:cs typeface="+mn-cs"/>
              </a:rPr>
              <a:t> </a:t>
            </a:r>
            <a:r>
              <a:rPr kumimoji="0" lang="de-CH" sz="1400" b="1" i="0" u="none" strike="noStrike" kern="1200" cap="none" spc="0" normalizeH="0" baseline="0" noProof="0" dirty="0" err="1">
                <a:ln>
                  <a:noFill/>
                </a:ln>
                <a:solidFill>
                  <a:srgbClr val="FFFFFF"/>
                </a:solidFill>
                <a:effectLst/>
                <a:uLnTx/>
                <a:uFillTx/>
                <a:latin typeface="Arial"/>
                <a:ea typeface="+mn-ea"/>
                <a:cs typeface="+mn-cs"/>
              </a:rPr>
              <a:t>sun</a:t>
            </a:r>
            <a:endParaRPr kumimoji="0" lang="en-CH"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feld 17">
            <a:extLst>
              <a:ext uri="{FF2B5EF4-FFF2-40B4-BE49-F238E27FC236}">
                <a16:creationId xmlns:a16="http://schemas.microsoft.com/office/drawing/2014/main" id="{1318EABB-832D-49E0-8E75-69C8896043DB}"/>
              </a:ext>
            </a:extLst>
          </p:cNvPr>
          <p:cNvSpPr txBox="1"/>
          <p:nvPr/>
        </p:nvSpPr>
        <p:spPr>
          <a:xfrm>
            <a:off x="9313682" y="889878"/>
            <a:ext cx="18492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FFFFFF"/>
                </a:solidFill>
                <a:effectLst/>
                <a:uLnTx/>
                <a:uFillTx/>
                <a:latin typeface="Arial"/>
                <a:ea typeface="+mn-ea"/>
                <a:cs typeface="+mn-cs"/>
              </a:rPr>
              <a:t>Summer – </a:t>
            </a:r>
            <a:r>
              <a:rPr kumimoji="0" lang="de-CH" sz="1400" b="1" i="0" u="none" strike="noStrike" kern="1200" cap="none" spc="0" normalizeH="0" baseline="0" noProof="0" dirty="0" err="1">
                <a:ln>
                  <a:noFill/>
                </a:ln>
                <a:solidFill>
                  <a:srgbClr val="FFFFFF"/>
                </a:solidFill>
                <a:effectLst/>
                <a:uLnTx/>
                <a:uFillTx/>
                <a:latin typeface="Arial"/>
                <a:ea typeface="+mn-ea"/>
                <a:cs typeface="+mn-cs"/>
              </a:rPr>
              <a:t>only</a:t>
            </a:r>
            <a:r>
              <a:rPr kumimoji="0" lang="de-CH" sz="1400" b="1" i="0" u="none" strike="noStrike" kern="1200" cap="none" spc="0" normalizeH="0" baseline="0" noProof="0" dirty="0">
                <a:ln>
                  <a:noFill/>
                </a:ln>
                <a:solidFill>
                  <a:srgbClr val="FFFFFF"/>
                </a:solidFill>
                <a:effectLst/>
                <a:uLnTx/>
                <a:uFillTx/>
                <a:latin typeface="Arial"/>
                <a:ea typeface="+mn-ea"/>
                <a:cs typeface="+mn-cs"/>
              </a:rPr>
              <a:t> </a:t>
            </a:r>
            <a:r>
              <a:rPr kumimoji="0" lang="de-CH" sz="1400" b="1" i="0" u="none" strike="noStrike" kern="1200" cap="none" spc="0" normalizeH="0" baseline="0" noProof="0" dirty="0" err="1">
                <a:ln>
                  <a:noFill/>
                </a:ln>
                <a:solidFill>
                  <a:srgbClr val="FFFFFF"/>
                </a:solidFill>
                <a:effectLst/>
                <a:uLnTx/>
                <a:uFillTx/>
                <a:latin typeface="Arial"/>
                <a:ea typeface="+mn-ea"/>
                <a:cs typeface="+mn-cs"/>
              </a:rPr>
              <a:t>sun</a:t>
            </a:r>
            <a:endParaRPr kumimoji="0" lang="en-CH" sz="14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uppieren 1">
            <a:extLst>
              <a:ext uri="{FF2B5EF4-FFF2-40B4-BE49-F238E27FC236}">
                <a16:creationId xmlns:a16="http://schemas.microsoft.com/office/drawing/2014/main" id="{00FB3633-3A9E-4CEB-A8FB-8DB73F4D571E}"/>
              </a:ext>
            </a:extLst>
          </p:cNvPr>
          <p:cNvGrpSpPr/>
          <p:nvPr/>
        </p:nvGrpSpPr>
        <p:grpSpPr>
          <a:xfrm>
            <a:off x="1773811" y="1143781"/>
            <a:ext cx="4317686" cy="2559451"/>
            <a:chOff x="1773811" y="1143781"/>
            <a:chExt cx="4317686" cy="2559451"/>
          </a:xfrm>
        </p:grpSpPr>
        <p:grpSp>
          <p:nvGrpSpPr>
            <p:cNvPr id="23" name="Gruppieren 22">
              <a:extLst>
                <a:ext uri="{FF2B5EF4-FFF2-40B4-BE49-F238E27FC236}">
                  <a16:creationId xmlns:a16="http://schemas.microsoft.com/office/drawing/2014/main" id="{5F04A40A-B5FD-403F-A08E-604888CEF19E}"/>
                </a:ext>
              </a:extLst>
            </p:cNvPr>
            <p:cNvGrpSpPr/>
            <p:nvPr/>
          </p:nvGrpSpPr>
          <p:grpSpPr>
            <a:xfrm>
              <a:off x="1773811" y="1143781"/>
              <a:ext cx="4317686" cy="2559451"/>
              <a:chOff x="1773811" y="1143781"/>
              <a:chExt cx="4317686" cy="2559451"/>
            </a:xfrm>
          </p:grpSpPr>
          <p:sp>
            <p:nvSpPr>
              <p:cNvPr id="19" name="Ellipse 18">
                <a:extLst>
                  <a:ext uri="{FF2B5EF4-FFF2-40B4-BE49-F238E27FC236}">
                    <a16:creationId xmlns:a16="http://schemas.microsoft.com/office/drawing/2014/main" id="{288FC71A-01EF-4214-979B-D71FCE41606D}"/>
                  </a:ext>
                </a:extLst>
              </p:cNvPr>
              <p:cNvSpPr/>
              <p:nvPr/>
            </p:nvSpPr>
            <p:spPr>
              <a:xfrm>
                <a:off x="5731497" y="3007151"/>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1</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Ellipse 19">
                <a:extLst>
                  <a:ext uri="{FF2B5EF4-FFF2-40B4-BE49-F238E27FC236}">
                    <a16:creationId xmlns:a16="http://schemas.microsoft.com/office/drawing/2014/main" id="{6DB3F2B3-EDFF-4912-9C68-9E4304451670}"/>
                  </a:ext>
                </a:extLst>
              </p:cNvPr>
              <p:cNvSpPr/>
              <p:nvPr/>
            </p:nvSpPr>
            <p:spPr>
              <a:xfrm>
                <a:off x="1773811" y="1143781"/>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2</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Ellipse 20">
                <a:extLst>
                  <a:ext uri="{FF2B5EF4-FFF2-40B4-BE49-F238E27FC236}">
                    <a16:creationId xmlns:a16="http://schemas.microsoft.com/office/drawing/2014/main" id="{3F2BCE9A-0204-4DE0-A331-0D7B15E4A047}"/>
                  </a:ext>
                </a:extLst>
              </p:cNvPr>
              <p:cNvSpPr/>
              <p:nvPr/>
            </p:nvSpPr>
            <p:spPr>
              <a:xfrm>
                <a:off x="3455714" y="1143781"/>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4</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2" name="Ellipse 21">
                <a:extLst>
                  <a:ext uri="{FF2B5EF4-FFF2-40B4-BE49-F238E27FC236}">
                    <a16:creationId xmlns:a16="http://schemas.microsoft.com/office/drawing/2014/main" id="{E8F8B555-F6CB-4E44-BE44-0051DBFF842F}"/>
                  </a:ext>
                </a:extLst>
              </p:cNvPr>
              <p:cNvSpPr/>
              <p:nvPr/>
            </p:nvSpPr>
            <p:spPr>
              <a:xfrm>
                <a:off x="3498415" y="3343232"/>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5</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4" name="Ellipse 23">
              <a:extLst>
                <a:ext uri="{FF2B5EF4-FFF2-40B4-BE49-F238E27FC236}">
                  <a16:creationId xmlns:a16="http://schemas.microsoft.com/office/drawing/2014/main" id="{8810A462-B5AA-4098-9E16-CF37DE681568}"/>
                </a:ext>
              </a:extLst>
            </p:cNvPr>
            <p:cNvSpPr/>
            <p:nvPr/>
          </p:nvSpPr>
          <p:spPr>
            <a:xfrm>
              <a:off x="4185317" y="1528964"/>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3</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5" name="Ellipse 24">
              <a:extLst>
                <a:ext uri="{FF2B5EF4-FFF2-40B4-BE49-F238E27FC236}">
                  <a16:creationId xmlns:a16="http://schemas.microsoft.com/office/drawing/2014/main" id="{ADEE661A-FF25-4020-9DE7-3E64346DE997}"/>
                </a:ext>
              </a:extLst>
            </p:cNvPr>
            <p:cNvSpPr/>
            <p:nvPr/>
          </p:nvSpPr>
          <p:spPr>
            <a:xfrm>
              <a:off x="2327624" y="2927298"/>
              <a:ext cx="360000" cy="36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srgbClr val="FFFFFF"/>
                  </a:solidFill>
                  <a:effectLst/>
                  <a:uLnTx/>
                  <a:uFillTx/>
                  <a:latin typeface="Arial"/>
                  <a:ea typeface="+mn-ea"/>
                  <a:cs typeface="+mn-cs"/>
                </a:rPr>
                <a:t>6</a:t>
              </a:r>
              <a:endParaRPr kumimoji="0" lang="en-CH" sz="1800" b="1"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7742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5092" y="1456067"/>
            <a:ext cx="10301817" cy="4515696"/>
          </a:xfrm>
        </p:spPr>
        <p:txBody>
          <a:bodyPr/>
          <a:lstStyle/>
          <a:p>
            <a:r>
              <a:rPr lang="de-CH" dirty="0"/>
              <a:t>How long would it take, if we used the annual average energy that the Arctic ocean additionally absorbed due to sea ice retreat between 1980 and 2020 to melt the remaining glacier volume in Switzlerand?</a:t>
            </a:r>
          </a:p>
          <a:p>
            <a:endParaRPr lang="de-CH" dirty="0"/>
          </a:p>
          <a:p>
            <a:r>
              <a:rPr lang="de-CH" dirty="0" err="1"/>
              <a:t>Hints</a:t>
            </a:r>
            <a:r>
              <a:rPr lang="de-CH" dirty="0"/>
              <a:t>: </a:t>
            </a:r>
          </a:p>
          <a:p>
            <a:pPr lvl="1"/>
            <a:r>
              <a:rPr lang="de-CH" dirty="0" err="1"/>
              <a:t>Enthalpy</a:t>
            </a:r>
            <a:r>
              <a:rPr lang="de-CH" dirty="0"/>
              <a:t> </a:t>
            </a:r>
            <a:r>
              <a:rPr lang="de-CH" dirty="0" err="1"/>
              <a:t>of</a:t>
            </a:r>
            <a:r>
              <a:rPr lang="de-CH" dirty="0"/>
              <a:t> </a:t>
            </a:r>
            <a:r>
              <a:rPr lang="de-CH" dirty="0" err="1"/>
              <a:t>melt</a:t>
            </a:r>
            <a:r>
              <a:rPr lang="de-CH" dirty="0"/>
              <a:t>: 334 kJ / kg</a:t>
            </a:r>
          </a:p>
          <a:p>
            <a:pPr lvl="1"/>
            <a:r>
              <a:rPr lang="de-CH" dirty="0"/>
              <a:t>Density of ice: 900 kg/m</a:t>
            </a:r>
            <a:r>
              <a:rPr lang="de-CH" baseline="30000" dirty="0"/>
              <a:t>3</a:t>
            </a:r>
          </a:p>
          <a:p>
            <a:pPr lvl="1"/>
            <a:r>
              <a:rPr lang="de-CH" dirty="0"/>
              <a:t>Volume of glaciers remaining in Switzerland: 53 km</a:t>
            </a:r>
            <a:r>
              <a:rPr lang="de-CH" baseline="30000" dirty="0"/>
              <a:t>3</a:t>
            </a:r>
            <a:r>
              <a:rPr lang="de-CH" dirty="0"/>
              <a:t> </a:t>
            </a:r>
          </a:p>
          <a:p>
            <a:pPr lvl="1"/>
            <a:r>
              <a:rPr lang="de-CH" dirty="0"/>
              <a:t>Albedo </a:t>
            </a:r>
            <a:r>
              <a:rPr lang="de-CH" dirty="0" err="1"/>
              <a:t>of</a:t>
            </a:r>
            <a:r>
              <a:rPr lang="de-CH" dirty="0"/>
              <a:t> </a:t>
            </a:r>
            <a:r>
              <a:rPr lang="de-CH" dirty="0" err="1"/>
              <a:t>ice</a:t>
            </a:r>
            <a:r>
              <a:rPr lang="de-CH" dirty="0"/>
              <a:t>: 0.85</a:t>
            </a:r>
          </a:p>
          <a:p>
            <a:pPr lvl="1"/>
            <a:r>
              <a:rPr lang="de-CH" dirty="0"/>
              <a:t>Albedo </a:t>
            </a:r>
            <a:r>
              <a:rPr lang="de-CH" dirty="0" err="1"/>
              <a:t>of</a:t>
            </a:r>
            <a:r>
              <a:rPr lang="de-CH" dirty="0"/>
              <a:t> </a:t>
            </a:r>
            <a:r>
              <a:rPr lang="de-CH" dirty="0" err="1"/>
              <a:t>ocean</a:t>
            </a:r>
            <a:r>
              <a:rPr lang="de-CH" dirty="0"/>
              <a:t>: 0.07</a:t>
            </a:r>
            <a:endParaRPr lang="fr-CH" dirty="0"/>
          </a:p>
        </p:txBody>
      </p:sp>
      <p:sp>
        <p:nvSpPr>
          <p:cNvPr id="3" name="Title 2"/>
          <p:cNvSpPr>
            <a:spLocks noGrp="1"/>
          </p:cNvSpPr>
          <p:nvPr>
            <p:ph type="title"/>
          </p:nvPr>
        </p:nvSpPr>
        <p:spPr>
          <a:xfrm>
            <a:off x="1206502" y="174712"/>
            <a:ext cx="8725775" cy="1430337"/>
          </a:xfrm>
        </p:spPr>
        <p:txBody>
          <a:bodyPr/>
          <a:lstStyle/>
          <a:p>
            <a:r>
              <a:rPr lang="de-CH" dirty="0" err="1"/>
              <a:t>Ice</a:t>
            </a:r>
            <a:r>
              <a:rPr lang="de-CH" dirty="0"/>
              <a:t> </a:t>
            </a:r>
            <a:r>
              <a:rPr lang="de-CH" dirty="0" err="1"/>
              <a:t>loss</a:t>
            </a:r>
            <a:r>
              <a:rPr lang="de-CH" dirty="0"/>
              <a:t> in </a:t>
            </a:r>
            <a:r>
              <a:rPr lang="de-CH" dirty="0" err="1"/>
              <a:t>Switzerland</a:t>
            </a:r>
            <a:r>
              <a:rPr lang="de-CH" dirty="0"/>
              <a:t> and </a:t>
            </a:r>
            <a:r>
              <a:rPr lang="de-CH" dirty="0" err="1"/>
              <a:t>the</a:t>
            </a:r>
            <a:r>
              <a:rPr lang="de-CH" dirty="0"/>
              <a:t> </a:t>
            </a:r>
            <a:r>
              <a:rPr lang="de-CH" dirty="0" err="1"/>
              <a:t>Arctic</a:t>
            </a:r>
            <a:r>
              <a:rPr lang="de-CH" dirty="0"/>
              <a:t> </a:t>
            </a:r>
            <a:endParaRPr lang="fr-CH" dirty="0"/>
          </a:p>
        </p:txBody>
      </p:sp>
      <p:sp>
        <p:nvSpPr>
          <p:cNvPr id="4" name="Slide Number Placeholder 3"/>
          <p:cNvSpPr>
            <a:spLocks noGrp="1"/>
          </p:cNvSpPr>
          <p:nvPr>
            <p:ph type="sldNum" sz="quarter" idx="12"/>
          </p:nvPr>
        </p:nvSpPr>
        <p:spPr/>
        <p:txBody>
          <a:bodyPr/>
          <a:lstStyle/>
          <a:p>
            <a:fld id="{CCC8C3A3-37BB-4AD4-B954-40CB3618EC6D}" type="slidenum">
              <a:rPr lang="fr-CH" smtClean="0"/>
              <a:t>9</a:t>
            </a:fld>
            <a:endParaRPr lang="fr-CH"/>
          </a:p>
        </p:txBody>
      </p:sp>
      <p:sp>
        <p:nvSpPr>
          <p:cNvPr id="5" name="TextBox 4">
            <a:extLst>
              <a:ext uri="{FF2B5EF4-FFF2-40B4-BE49-F238E27FC236}">
                <a16:creationId xmlns:a16="http://schemas.microsoft.com/office/drawing/2014/main" id="{4533C114-C2DB-4BB0-A301-1B4581FA7F20}"/>
              </a:ext>
            </a:extLst>
          </p:cNvPr>
          <p:cNvSpPr txBox="1"/>
          <p:nvPr/>
        </p:nvSpPr>
        <p:spPr>
          <a:xfrm>
            <a:off x="2430379" y="5787097"/>
            <a:ext cx="7823488" cy="369332"/>
          </a:xfrm>
          <a:prstGeom prst="rect">
            <a:avLst/>
          </a:prstGeom>
          <a:noFill/>
        </p:spPr>
        <p:txBody>
          <a:bodyPr wrap="none" rtlCol="0">
            <a:spAutoFit/>
          </a:bodyPr>
          <a:lstStyle/>
          <a:p>
            <a:r>
              <a:rPr lang="en-GB" b="1" dirty="0"/>
              <a:t>You will need some data from the lecture slides (also earlier lectures).</a:t>
            </a:r>
            <a:endParaRPr lang="LID4096" b="1" dirty="0"/>
          </a:p>
        </p:txBody>
      </p:sp>
    </p:spTree>
    <p:extLst>
      <p:ext uri="{BB962C8B-B14F-4D97-AF65-F5344CB8AC3E}">
        <p14:creationId xmlns:p14="http://schemas.microsoft.com/office/powerpoint/2010/main" val="2019279820"/>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1_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694</Words>
  <Application>Microsoft Office PowerPoint</Application>
  <PresentationFormat>Widescreen</PresentationFormat>
  <Paragraphs>115</Paragraphs>
  <Slides>10</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Bradley Hand ITC</vt:lpstr>
      <vt:lpstr>Calibri</vt:lpstr>
      <vt:lpstr>Franklin Gothic Demi Cond</vt:lpstr>
      <vt:lpstr>Franklin Gothic Medium</vt:lpstr>
      <vt:lpstr>Whitney-Bold</vt:lpstr>
      <vt:lpstr>Whitney-Book</vt:lpstr>
      <vt:lpstr>Whitney-Semibold</vt:lpstr>
      <vt:lpstr>Wingdings</vt:lpstr>
      <vt:lpstr>Thème Office</vt:lpstr>
      <vt:lpstr>1_Thème Office</vt:lpstr>
      <vt:lpstr>Exercise session #12 4th December</vt:lpstr>
      <vt:lpstr>Today’s plan </vt:lpstr>
      <vt:lpstr>What is a carbon offset?</vt:lpstr>
      <vt:lpstr>Offset strategies and sectors</vt:lpstr>
      <vt:lpstr>Avoidance Strategies</vt:lpstr>
      <vt:lpstr>Removal Strategies</vt:lpstr>
      <vt:lpstr>Present day Arctic Amplification </vt:lpstr>
      <vt:lpstr>Contributions to Arctic warming </vt:lpstr>
      <vt:lpstr>Ice loss in Switzerland and the Arctic </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session #12 4th December</dc:title>
  <dc:creator>Mihnea Surdu</dc:creator>
  <cp:lastModifiedBy>Mihnea Surdu</cp:lastModifiedBy>
  <cp:revision>9</cp:revision>
  <dcterms:created xsi:type="dcterms:W3CDTF">2025-12-01T14:30:48Z</dcterms:created>
  <dcterms:modified xsi:type="dcterms:W3CDTF">2025-12-04T09:14:10Z</dcterms:modified>
</cp:coreProperties>
</file>